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handoutMasterIdLst>
    <p:handoutMasterId r:id="rId18"/>
  </p:handoutMasterIdLst>
  <p:sldIdLst>
    <p:sldId id="257" r:id="rId2"/>
    <p:sldId id="258" r:id="rId3"/>
    <p:sldId id="261" r:id="rId4"/>
    <p:sldId id="280" r:id="rId5"/>
    <p:sldId id="268" r:id="rId6"/>
    <p:sldId id="283" r:id="rId7"/>
    <p:sldId id="281" r:id="rId8"/>
    <p:sldId id="269" r:id="rId9"/>
    <p:sldId id="276" r:id="rId10"/>
    <p:sldId id="282" r:id="rId11"/>
    <p:sldId id="285" r:id="rId12"/>
    <p:sldId id="279" r:id="rId13"/>
    <p:sldId id="277" r:id="rId14"/>
    <p:sldId id="278" r:id="rId15"/>
    <p:sldId id="271" r:id="rId16"/>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42" autoAdjust="0"/>
    <p:restoredTop sz="80702" autoAdjust="0"/>
  </p:normalViewPr>
  <p:slideViewPr>
    <p:cSldViewPr snapToGrid="0">
      <p:cViewPr varScale="1">
        <p:scale>
          <a:sx n="61" d="100"/>
          <a:sy n="61" d="100"/>
        </p:scale>
        <p:origin x="936" y="7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C641A996-0622-41A1-A621-F40CB0DD402C}" type="datetime1">
              <a:rPr lang="de-DE" smtClean="0"/>
              <a:t>13.12.2020</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5371F03C-B0E0-472D-B893-46849B9B38CD}" type="datetime1">
              <a:rPr lang="de-DE" smtClean="0"/>
              <a:t>13.12.2020</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Risikoanalyse dient dazu, um die Risiken während des Projekts bewerten zu können. Wir haben uns dafür entschieden diese miteinzubauen, damit wir uns Vorbereiten können, falls ein solches Risiko eintritt. Vor allem soll durch die Risikoanalyse, das Risiko vermieden werden, sodass wir auf keine bzw. nur wenige Risiken während des Projekts stoßen. </a:t>
            </a:r>
          </a:p>
        </p:txBody>
      </p:sp>
      <p:sp>
        <p:nvSpPr>
          <p:cNvPr id="4" name="Datumsplatzhalter 3"/>
          <p:cNvSpPr>
            <a:spLocks noGrp="1"/>
          </p:cNvSpPr>
          <p:nvPr>
            <p:ph type="dt" idx="1"/>
          </p:nvPr>
        </p:nvSpPr>
        <p:spPr/>
        <p:txBody>
          <a:bodyPr/>
          <a:lstStyle/>
          <a:p>
            <a:pPr rtl="0"/>
            <a:fld id="{33A10C2A-AD24-48D5-BC2A-E4ED7DAC89D1}"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202169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haben wir die neuen weiteren Risiken hinzugefügt. </a:t>
            </a:r>
            <a:br>
              <a:rPr lang="de-DE" dirty="0"/>
            </a:br>
            <a:r>
              <a:rPr lang="de-DE" dirty="0"/>
              <a:t>Um die Risiken noch einmal zu vergleichen und alle in einer Datei zu haben, haben wir die alten, sowie die neuen Risiken hinzugefügt.</a:t>
            </a:r>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1248244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POC hilft dabei, die Funktionen zu testen und stellt dabei alternativen für mögliche Fehlerfälle auf, auf die man dann zugreifen könnte. Damit wir die Funktionen testen können und bis zum zweiten Audit schon wissen, welche Funktionen wir testen wollen und uns nicht noch weiter damit aufhalten, haben wie die Spezifikation des ersten technischen Proof-</a:t>
            </a:r>
            <a:r>
              <a:rPr lang="de-DE" dirty="0" err="1"/>
              <a:t>of</a:t>
            </a:r>
            <a:r>
              <a:rPr lang="de-DE" dirty="0"/>
              <a:t>-Concept entwickelt.</a:t>
            </a:r>
          </a:p>
        </p:txBody>
      </p:sp>
      <p:sp>
        <p:nvSpPr>
          <p:cNvPr id="4" name="Datumsplatzhalter 3"/>
          <p:cNvSpPr>
            <a:spLocks noGrp="1"/>
          </p:cNvSpPr>
          <p:nvPr>
            <p:ph type="dt" idx="1"/>
          </p:nvPr>
        </p:nvSpPr>
        <p:spPr/>
        <p:txBody>
          <a:bodyPr/>
          <a:lstStyle/>
          <a:p>
            <a:pPr rtl="0"/>
            <a:fld id="{F363E458-A193-4520-A2DD-52436F5BCF0C}"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347583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zu wissen was wir machen, wenn etwas nicht Funktioniert, haben wir schon weitere Fallbacks aufgestellt.</a:t>
            </a:r>
          </a:p>
          <a:p>
            <a:r>
              <a:rPr lang="de-DE" dirty="0"/>
              <a:t>Um sich die POCs anzuschauen, muss die Präsentation gestartet werden.</a:t>
            </a:r>
          </a:p>
        </p:txBody>
      </p:sp>
      <p:sp>
        <p:nvSpPr>
          <p:cNvPr id="4" name="Datumsplatzhalter 3"/>
          <p:cNvSpPr>
            <a:spLocks noGrp="1"/>
          </p:cNvSpPr>
          <p:nvPr>
            <p:ph type="dt" idx="1"/>
          </p:nvPr>
        </p:nvSpPr>
        <p:spPr/>
        <p:txBody>
          <a:bodyPr/>
          <a:lstStyle/>
          <a:p>
            <a:pPr rtl="0"/>
            <a:fld id="{424CC22D-59A9-42E3-8182-F7D74DB33824}"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211577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Hier haben wir die neuen weiteren </a:t>
            </a:r>
            <a:r>
              <a:rPr lang="de-DE" dirty="0" err="1"/>
              <a:t>PoCs</a:t>
            </a:r>
            <a:r>
              <a:rPr lang="de-DE" dirty="0"/>
              <a:t> hinzugefügt.</a:t>
            </a:r>
            <a:br>
              <a:rPr lang="de-DE" dirty="0"/>
            </a:br>
            <a:r>
              <a:rPr lang="de-DE" dirty="0"/>
              <a:t>Um die </a:t>
            </a:r>
            <a:r>
              <a:rPr lang="de-DE" dirty="0" err="1"/>
              <a:t>PoCs</a:t>
            </a:r>
            <a:r>
              <a:rPr lang="de-DE" dirty="0"/>
              <a:t> noch einmal zu vergleichen und alle in einer Datei zu haben, haben wir auch hier die alten, sowie die neuen </a:t>
            </a:r>
            <a:r>
              <a:rPr lang="de-DE" dirty="0" err="1"/>
              <a:t>PoCs</a:t>
            </a:r>
            <a:r>
              <a:rPr lang="de-DE" dirty="0"/>
              <a:t> hinzugefügt. Somit haben wir jetzt alle Risiken die auftreten können in einer Datei, sowie alle </a:t>
            </a:r>
            <a:r>
              <a:rPr lang="de-DE" dirty="0" err="1"/>
              <a:t>PoCs</a:t>
            </a:r>
            <a:r>
              <a:rPr lang="de-DE" dirty="0"/>
              <a:t>.</a:t>
            </a:r>
          </a:p>
          <a:p>
            <a:endParaRPr lang="de-DE" dirty="0"/>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2731240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zeigen wir Ihnen am Tag der Präsentation. Gerne können Sie sich das ganze auch noch mal auf GitHub auf der Startseite </a:t>
            </a:r>
            <a:r>
              <a:rPr lang="de-DE"/>
              <a:t>unter „Coding“ </a:t>
            </a:r>
            <a:r>
              <a:rPr lang="de-DE" dirty="0"/>
              <a:t>anschauen.</a:t>
            </a:r>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1D6B5ACE-0C35-4443-9B97-BE02ED3A0E59}"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8DAD9F1A-1DF9-43E0-8F0C-51293CA4D359}"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384522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8EAE681-C22A-4455-8DB8-074A9FD03BFA}" type="datetime1">
              <a:rPr lang="de-DE" smtClean="0"/>
              <a:t>13.12.2020</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EA2F1565-F26E-4AD1-AC12-5A0411F57249}" type="datetime1">
              <a:rPr lang="de-DE" smtClean="0"/>
              <a:t>13.12.2020</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7199C6F9-0F52-428C-BBF9-CC45EAB446E4}" type="datetime1">
              <a:rPr lang="de-DE" smtClean="0"/>
              <a:t>13.12.2020</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BA874DB-5CCB-4316-9139-860F727CD71C}" type="datetime1">
              <a:rPr lang="de-DE" smtClean="0"/>
              <a:t>13.12.2020</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CFE9410-2AD7-4D4C-806C-C800E818392C}" type="datetime1">
              <a:rPr lang="de-DE" smtClean="0"/>
              <a:t>13.12.2020</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E7AA17D8-71AF-4374-8839-09392D440A0A}" type="datetime1">
              <a:rPr lang="de-DE" smtClean="0"/>
              <a:t>13.12.2020</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EA283C31-07E8-4AD2-8258-869083113F57}" type="datetime1">
              <a:rPr lang="de-DE" smtClean="0"/>
              <a:t>13.12.2020</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7731433A-61E2-499D-BDFB-0FF538803A58}" type="datetime1">
              <a:rPr lang="de-DE" smtClean="0"/>
              <a:t>13.12.2020</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9BFBC0D-931F-4EA3-9944-04CCF6C2B7FA}" type="datetime1">
              <a:rPr lang="de-DE" smtClean="0"/>
              <a:t>13.12.2020</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F63D638F-40BB-45B8-B164-54995A865922}" type="datetime1">
              <a:rPr lang="de-DE" smtClean="0"/>
              <a:t>13.12.2020</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D8E31463-9396-4A77-86C3-CE1B7DB7A003}" type="datetime1">
              <a:rPr lang="de-DE" smtClean="0"/>
              <a:t>13.12.2020</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658210DF-8ED3-408B-8164-69AF2ECE003E}" type="datetime1">
              <a:rPr lang="de-DE" smtClean="0"/>
              <a:t>13.12.2020</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www.php-einfach.de/experte/php-codebeispiele/loginscript/"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codepen.io/Tanya_Rybachuk/pen/jyxzE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hyperlink" Target="https://www.pexels.com/de-de/foto/mann-menschen-frau-industrie-5833304/?utm_content=attributionCopyText&amp;utm_medium=referral&amp;utm_source=pexels" TargetMode="External"/><Relationship Id="rId4" Type="http://schemas.openxmlformats.org/officeDocument/2006/relationships/hyperlink" Target="https://www.pexels.com/de-de/@alphatradezone?utm_content=attributionCopyText&amp;utm_medium=referral&amp;utm_source=pexels"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dieprojektmanager.com/risikomanagment-in-%20projekte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39D9D2-4F32-4B53-8EC7-048766FC6468}"/>
              </a:ext>
            </a:extLst>
          </p:cNvPr>
          <p:cNvSpPr>
            <a:spLocks noGrp="1"/>
          </p:cNvSpPr>
          <p:nvPr>
            <p:ph type="title"/>
          </p:nvPr>
        </p:nvSpPr>
        <p:spPr/>
        <p:txBody>
          <a:bodyPr/>
          <a:lstStyle/>
          <a:p>
            <a:r>
              <a:rPr lang="de-DE" dirty="0"/>
              <a:t>Neue weitere </a:t>
            </a:r>
            <a:r>
              <a:rPr lang="de-DE" dirty="0" err="1"/>
              <a:t>PoCs</a:t>
            </a:r>
            <a:endParaRPr lang="de-DE" dirty="0"/>
          </a:p>
        </p:txBody>
      </p:sp>
      <p:sp>
        <p:nvSpPr>
          <p:cNvPr id="4" name="Foliennummernplatzhalter 3">
            <a:extLst>
              <a:ext uri="{FF2B5EF4-FFF2-40B4-BE49-F238E27FC236}">
                <a16:creationId xmlns:a16="http://schemas.microsoft.com/office/drawing/2014/main" id="{9EB15FCD-6990-4C28-871C-E43CF5DBAD60}"/>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sp>
        <p:nvSpPr>
          <p:cNvPr id="7" name="Textfeld 6">
            <a:extLst>
              <a:ext uri="{FF2B5EF4-FFF2-40B4-BE49-F238E27FC236}">
                <a16:creationId xmlns:a16="http://schemas.microsoft.com/office/drawing/2014/main" id="{3353200F-2E27-4FED-9697-46E616DE48DA}"/>
              </a:ext>
            </a:extLst>
          </p:cNvPr>
          <p:cNvSpPr txBox="1"/>
          <p:nvPr/>
        </p:nvSpPr>
        <p:spPr>
          <a:xfrm>
            <a:off x="1097280" y="1922523"/>
            <a:ext cx="10145033" cy="4524315"/>
          </a:xfrm>
          <a:prstGeom prst="rect">
            <a:avLst/>
          </a:prstGeom>
          <a:noFill/>
        </p:spPr>
        <p:txBody>
          <a:bodyPr wrap="square" rtlCol="0">
            <a:spAutoFit/>
          </a:bodyPr>
          <a:lstStyle/>
          <a:p>
            <a:pPr marL="285750" indent="-285750">
              <a:buFont typeface="Arial" panose="020B0604020202020204" pitchFamily="34" charset="0"/>
              <a:buChar char="•"/>
            </a:pPr>
            <a:r>
              <a:rPr lang="de-DE" dirty="0">
                <a:latin typeface="-apple-system"/>
              </a:rPr>
              <a:t>POC1: Geschultes Personal</a:t>
            </a:r>
          </a:p>
          <a:p>
            <a:pPr marL="285750" indent="-285750">
              <a:buFont typeface="Arial" panose="020B0604020202020204" pitchFamily="34" charset="0"/>
              <a:buChar char="•"/>
            </a:pPr>
            <a:r>
              <a:rPr lang="de-DE" dirty="0">
                <a:latin typeface="-apple-system"/>
              </a:rPr>
              <a:t>POC2: MySQL</a:t>
            </a:r>
          </a:p>
          <a:p>
            <a:pPr marL="285750" indent="-285750">
              <a:buFont typeface="Arial" panose="020B0604020202020204" pitchFamily="34" charset="0"/>
              <a:buChar char="•"/>
            </a:pPr>
            <a:r>
              <a:rPr lang="de-DE" dirty="0">
                <a:latin typeface="-apple-system"/>
              </a:rPr>
              <a:t>POC3: PHP mit Datenbank verbinden</a:t>
            </a:r>
          </a:p>
          <a:p>
            <a:pPr marL="285750" indent="-285750">
              <a:buFont typeface="Arial" panose="020B0604020202020204" pitchFamily="34" charset="0"/>
              <a:buChar char="•"/>
            </a:pPr>
            <a:r>
              <a:rPr lang="de-DE" dirty="0">
                <a:latin typeface="-apple-system"/>
              </a:rPr>
              <a:t>POC4: HTML mit PHP verbinden</a:t>
            </a:r>
          </a:p>
          <a:p>
            <a:pPr marL="285750" indent="-285750">
              <a:buFont typeface="Arial" panose="020B0604020202020204" pitchFamily="34" charset="0"/>
              <a:buChar char="•"/>
            </a:pPr>
            <a:r>
              <a:rPr lang="de-DE" dirty="0">
                <a:latin typeface="-apple-system"/>
              </a:rPr>
              <a:t>POC5: CSS-Datei einbinden</a:t>
            </a:r>
          </a:p>
          <a:p>
            <a:pPr marL="285750" indent="-285750">
              <a:buFont typeface="Arial" panose="020B0604020202020204" pitchFamily="34" charset="0"/>
              <a:buChar char="•"/>
            </a:pPr>
            <a:r>
              <a:rPr lang="de-DE" dirty="0">
                <a:latin typeface="-apple-system"/>
              </a:rPr>
              <a:t>POC6: </a:t>
            </a:r>
            <a:r>
              <a:rPr lang="de-DE" dirty="0" err="1">
                <a:latin typeface="-apple-system"/>
              </a:rPr>
              <a:t>npm</a:t>
            </a:r>
            <a:r>
              <a:rPr lang="de-DE" dirty="0">
                <a:latin typeface="-apple-system"/>
              </a:rPr>
              <a:t> initialisieren</a:t>
            </a:r>
          </a:p>
          <a:p>
            <a:pPr marL="285750" indent="-285750">
              <a:buFont typeface="Arial" panose="020B0604020202020204" pitchFamily="34" charset="0"/>
              <a:buChar char="•"/>
            </a:pPr>
            <a:r>
              <a:rPr lang="de-DE" dirty="0">
                <a:latin typeface="-apple-system"/>
              </a:rPr>
              <a:t>POC7: Pakete für SASS</a:t>
            </a:r>
          </a:p>
          <a:p>
            <a:pPr marL="285750" indent="-285750">
              <a:buFont typeface="Arial" panose="020B0604020202020204" pitchFamily="34" charset="0"/>
              <a:buChar char="•"/>
            </a:pPr>
            <a:r>
              <a:rPr lang="de-DE" dirty="0">
                <a:latin typeface="-apple-system"/>
              </a:rPr>
              <a:t>POC8: </a:t>
            </a:r>
            <a:r>
              <a:rPr lang="de-DE" dirty="0" err="1">
                <a:latin typeface="-apple-system"/>
              </a:rPr>
              <a:t>npm</a:t>
            </a:r>
            <a:r>
              <a:rPr lang="de-DE" dirty="0">
                <a:latin typeface="-apple-system"/>
              </a:rPr>
              <a:t> </a:t>
            </a:r>
            <a:r>
              <a:rPr lang="de-DE" dirty="0" err="1">
                <a:latin typeface="-apple-system"/>
              </a:rPr>
              <a:t>run</a:t>
            </a:r>
            <a:r>
              <a:rPr lang="de-DE" dirty="0">
                <a:latin typeface="-apple-system"/>
              </a:rPr>
              <a:t> </a:t>
            </a:r>
            <a:r>
              <a:rPr lang="de-DE" dirty="0" err="1">
                <a:latin typeface="-apple-system"/>
              </a:rPr>
              <a:t>watch</a:t>
            </a:r>
            <a:endParaRPr lang="de-DE" dirty="0">
              <a:latin typeface="-apple-system"/>
            </a:endParaRPr>
          </a:p>
          <a:p>
            <a:pPr marL="285750" indent="-285750">
              <a:buFont typeface="Arial" panose="020B0604020202020204" pitchFamily="34" charset="0"/>
              <a:buChar char="•"/>
            </a:pPr>
            <a:r>
              <a:rPr lang="de-DE" dirty="0">
                <a:latin typeface="-apple-system"/>
              </a:rPr>
              <a:t>POC9: </a:t>
            </a:r>
            <a:r>
              <a:rPr lang="de-DE" dirty="0" err="1">
                <a:latin typeface="-apple-system"/>
              </a:rPr>
              <a:t>npm</a:t>
            </a:r>
            <a:r>
              <a:rPr lang="de-DE" dirty="0">
                <a:latin typeface="-apple-system"/>
              </a:rPr>
              <a:t> </a:t>
            </a:r>
            <a:r>
              <a:rPr lang="de-DE" dirty="0" err="1">
                <a:latin typeface="-apple-system"/>
              </a:rPr>
              <a:t>run</a:t>
            </a:r>
            <a:r>
              <a:rPr lang="de-DE" dirty="0">
                <a:latin typeface="-apple-system"/>
              </a:rPr>
              <a:t> </a:t>
            </a:r>
            <a:r>
              <a:rPr lang="de-DE" dirty="0" err="1">
                <a:latin typeface="-apple-system"/>
              </a:rPr>
              <a:t>build</a:t>
            </a:r>
            <a:endParaRPr lang="de-DE" dirty="0">
              <a:latin typeface="-apple-system"/>
            </a:endParaRPr>
          </a:p>
          <a:p>
            <a:pPr marL="285750" indent="-285750">
              <a:buFont typeface="Arial" panose="020B0604020202020204" pitchFamily="34" charset="0"/>
              <a:buChar char="•"/>
            </a:pPr>
            <a:r>
              <a:rPr lang="de-DE" dirty="0">
                <a:latin typeface="-apple-system"/>
              </a:rPr>
              <a:t>POC10: </a:t>
            </a:r>
            <a:r>
              <a:rPr lang="de-DE" dirty="0" err="1">
                <a:latin typeface="-apple-system"/>
              </a:rPr>
              <a:t>Programmierskills</a:t>
            </a:r>
            <a:endParaRPr lang="de-DE" dirty="0">
              <a:latin typeface="-apple-system"/>
            </a:endParaRPr>
          </a:p>
          <a:p>
            <a:pPr marL="285750" indent="-285750">
              <a:buFont typeface="Arial" panose="020B0604020202020204" pitchFamily="34" charset="0"/>
              <a:buChar char="•"/>
            </a:pPr>
            <a:r>
              <a:rPr lang="de-DE" dirty="0">
                <a:latin typeface="-apple-system"/>
              </a:rPr>
              <a:t>POC11: Plattformunabhängigkeit</a:t>
            </a:r>
          </a:p>
          <a:p>
            <a:pPr marL="285750" indent="-285750">
              <a:buFont typeface="Arial" panose="020B0604020202020204" pitchFamily="34" charset="0"/>
              <a:buChar char="•"/>
            </a:pPr>
            <a:r>
              <a:rPr lang="de-DE" dirty="0">
                <a:latin typeface="-apple-system"/>
              </a:rPr>
              <a:t>POC12: Anforderungen</a:t>
            </a:r>
          </a:p>
          <a:p>
            <a:pPr marL="285750" indent="-285750">
              <a:buFont typeface="Arial" panose="020B0604020202020204" pitchFamily="34" charset="0"/>
              <a:buChar char="•"/>
            </a:pPr>
            <a:r>
              <a:rPr lang="de-DE" dirty="0">
                <a:latin typeface="-apple-system"/>
              </a:rPr>
              <a:t>POC13: Anforderungen ändern</a:t>
            </a:r>
          </a:p>
          <a:p>
            <a:pPr marL="285750" indent="-285750">
              <a:buFont typeface="Arial" panose="020B0604020202020204" pitchFamily="34" charset="0"/>
              <a:buChar char="•"/>
            </a:pPr>
            <a:r>
              <a:rPr lang="de-DE" dirty="0">
                <a:latin typeface="-apple-system"/>
              </a:rPr>
              <a:t>POC14: Kommunikation</a:t>
            </a:r>
          </a:p>
          <a:p>
            <a:pPr marL="285750" indent="-285750">
              <a:buFont typeface="Arial" panose="020B0604020202020204" pitchFamily="34" charset="0"/>
              <a:buChar char="•"/>
            </a:pPr>
            <a:r>
              <a:rPr lang="de-DE" dirty="0">
                <a:latin typeface="-apple-system"/>
              </a:rPr>
              <a:t>POC15: Ansprüche</a:t>
            </a:r>
          </a:p>
          <a:p>
            <a:pPr marL="285750" indent="-285750">
              <a:buFont typeface="Arial" panose="020B0604020202020204" pitchFamily="34" charset="0"/>
              <a:buChar char="•"/>
            </a:pPr>
            <a:r>
              <a:rPr lang="de-DE" dirty="0">
                <a:latin typeface="-apple-system"/>
              </a:rPr>
              <a:t>POC16 : Zeitraum</a:t>
            </a:r>
          </a:p>
        </p:txBody>
      </p:sp>
    </p:spTree>
    <p:extLst>
      <p:ext uri="{BB962C8B-B14F-4D97-AF65-F5344CB8AC3E}">
        <p14:creationId xmlns:p14="http://schemas.microsoft.com/office/powerpoint/2010/main" val="170230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FBD8F4-A157-4C6B-A236-E3A58FE6E3E2}"/>
              </a:ext>
            </a:extLst>
          </p:cNvPr>
          <p:cNvSpPr>
            <a:spLocks noGrp="1"/>
          </p:cNvSpPr>
          <p:nvPr>
            <p:ph type="title"/>
          </p:nvPr>
        </p:nvSpPr>
        <p:spPr/>
        <p:txBody>
          <a:bodyPr/>
          <a:lstStyle/>
          <a:p>
            <a:r>
              <a:rPr lang="de-DE" dirty="0"/>
              <a:t>Neue </a:t>
            </a:r>
            <a:r>
              <a:rPr lang="de-DE" dirty="0" err="1"/>
              <a:t>PoCs</a:t>
            </a:r>
            <a:endParaRPr lang="de-DE" dirty="0"/>
          </a:p>
        </p:txBody>
      </p:sp>
      <p:sp>
        <p:nvSpPr>
          <p:cNvPr id="3" name="Foliennummernplatzhalter 2">
            <a:extLst>
              <a:ext uri="{FF2B5EF4-FFF2-40B4-BE49-F238E27FC236}">
                <a16:creationId xmlns:a16="http://schemas.microsoft.com/office/drawing/2014/main" id="{5AC1A345-5DF6-45C4-91C1-52C181797B02}"/>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pic>
        <p:nvPicPr>
          <p:cNvPr id="5" name="Grafik 4" descr="Ein Bild, das Text enthält.&#10;&#10;Automatisch generierte Beschreibung">
            <a:extLst>
              <a:ext uri="{FF2B5EF4-FFF2-40B4-BE49-F238E27FC236}">
                <a16:creationId xmlns:a16="http://schemas.microsoft.com/office/drawing/2014/main" id="{29213A78-ED80-4E87-A27B-EE55C93C6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803" y="2675759"/>
            <a:ext cx="7855354" cy="2559182"/>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02A078A0-A948-4634-A6A5-B9B3D831B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3063" y="2983750"/>
            <a:ext cx="4546834" cy="194320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DB205CE1-0037-41DF-9C5F-BCC285AE62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271" y="2990100"/>
            <a:ext cx="5029458" cy="1936850"/>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2DDC9721-3CDA-4471-978D-11A9923C17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271" y="3117324"/>
            <a:ext cx="5029458" cy="1949550"/>
          </a:xfrm>
          <a:prstGeom prst="rect">
            <a:avLst/>
          </a:prstGeom>
        </p:spPr>
      </p:pic>
      <p:pic>
        <p:nvPicPr>
          <p:cNvPr id="16" name="Grafik 15" descr="Ein Bild, das Text enthält.&#10;&#10;Automatisch generierte Beschreibung">
            <a:extLst>
              <a:ext uri="{FF2B5EF4-FFF2-40B4-BE49-F238E27FC236}">
                <a16:creationId xmlns:a16="http://schemas.microsoft.com/office/drawing/2014/main" id="{31BD0C92-1DA2-4B4E-BF0A-20AB1CB3C4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454" y="2964699"/>
            <a:ext cx="7633092" cy="1981302"/>
          </a:xfrm>
          <a:prstGeom prst="rect">
            <a:avLst/>
          </a:prstGeom>
        </p:spPr>
      </p:pic>
      <p:pic>
        <p:nvPicPr>
          <p:cNvPr id="18" name="Grafik 17" descr="Ein Bild, das Text enthält.&#10;&#10;Automatisch generierte Beschreibung">
            <a:extLst>
              <a:ext uri="{FF2B5EF4-FFF2-40B4-BE49-F238E27FC236}">
                <a16:creationId xmlns:a16="http://schemas.microsoft.com/office/drawing/2014/main" id="{58D3F8B7-D8E1-4FA5-88E7-B103C0D797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5400" y="3142726"/>
            <a:ext cx="5042159" cy="1930499"/>
          </a:xfrm>
          <a:prstGeom prst="rect">
            <a:avLst/>
          </a:prstGeom>
        </p:spPr>
      </p:pic>
      <p:pic>
        <p:nvPicPr>
          <p:cNvPr id="20" name="Grafik 19" descr="Ein Bild, das Text enthält.&#10;&#10;Automatisch generierte Beschreibung">
            <a:extLst>
              <a:ext uri="{FF2B5EF4-FFF2-40B4-BE49-F238E27FC236}">
                <a16:creationId xmlns:a16="http://schemas.microsoft.com/office/drawing/2014/main" id="{878F1068-5899-41AB-8CEB-9C70EA571C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0948" y="3123674"/>
            <a:ext cx="6890104" cy="1936850"/>
          </a:xfrm>
          <a:prstGeom prst="rect">
            <a:avLst/>
          </a:prstGeom>
        </p:spPr>
      </p:pic>
      <p:pic>
        <p:nvPicPr>
          <p:cNvPr id="22" name="Grafik 21" descr="Ein Bild, das Text enthält.&#10;&#10;Automatisch generierte Beschreibung">
            <a:extLst>
              <a:ext uri="{FF2B5EF4-FFF2-40B4-BE49-F238E27FC236}">
                <a16:creationId xmlns:a16="http://schemas.microsoft.com/office/drawing/2014/main" id="{EAB6AAB7-A2F4-4196-956F-0DC3633B7A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66753" y="2944899"/>
            <a:ext cx="7658494" cy="1962251"/>
          </a:xfrm>
          <a:prstGeom prst="rect">
            <a:avLst/>
          </a:prstGeom>
        </p:spPr>
      </p:pic>
      <p:pic>
        <p:nvPicPr>
          <p:cNvPr id="24" name="Grafik 23" descr="Ein Bild, das Text enthält.&#10;&#10;Automatisch generierte Beschreibung">
            <a:extLst>
              <a:ext uri="{FF2B5EF4-FFF2-40B4-BE49-F238E27FC236}">
                <a16:creationId xmlns:a16="http://schemas.microsoft.com/office/drawing/2014/main" id="{F3D59E26-0A90-4912-BDDA-B904313F38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1352" y="3040903"/>
            <a:ext cx="7709296" cy="1930499"/>
          </a:xfrm>
          <a:prstGeom prst="rect">
            <a:avLst/>
          </a:prstGeom>
        </p:spPr>
      </p:pic>
      <p:pic>
        <p:nvPicPr>
          <p:cNvPr id="26" name="Grafik 25" descr="Ein Bild, das Text enthält.&#10;&#10;Automatisch generierte Beschreibung">
            <a:extLst>
              <a:ext uri="{FF2B5EF4-FFF2-40B4-BE49-F238E27FC236}">
                <a16:creationId xmlns:a16="http://schemas.microsoft.com/office/drawing/2014/main" id="{AF952D68-0758-488D-97FC-439BCC8A82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8939" y="3082397"/>
            <a:ext cx="6274122" cy="2019404"/>
          </a:xfrm>
          <a:prstGeom prst="rect">
            <a:avLst/>
          </a:prstGeom>
        </p:spPr>
      </p:pic>
      <p:pic>
        <p:nvPicPr>
          <p:cNvPr id="28" name="Grafik 27" descr="Ein Bild, das Text enthält.&#10;&#10;Automatisch generierte Beschreibung">
            <a:extLst>
              <a:ext uri="{FF2B5EF4-FFF2-40B4-BE49-F238E27FC236}">
                <a16:creationId xmlns:a16="http://schemas.microsoft.com/office/drawing/2014/main" id="{C5B0AEBB-0E18-4244-8078-28997516DE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70508" y="3072871"/>
            <a:ext cx="4711942" cy="1955901"/>
          </a:xfrm>
          <a:prstGeom prst="rect">
            <a:avLst/>
          </a:prstGeom>
        </p:spPr>
      </p:pic>
      <p:pic>
        <p:nvPicPr>
          <p:cNvPr id="30" name="Grafik 29" descr="Ein Bild, das Text, Screenshot, Person enthält.&#10;&#10;Automatisch generierte Beschreibung">
            <a:extLst>
              <a:ext uri="{FF2B5EF4-FFF2-40B4-BE49-F238E27FC236}">
                <a16:creationId xmlns:a16="http://schemas.microsoft.com/office/drawing/2014/main" id="{70C4809E-E47F-42BD-B862-BA73432D352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0145" y="3002801"/>
            <a:ext cx="6991709" cy="1943200"/>
          </a:xfrm>
          <a:prstGeom prst="rect">
            <a:avLst/>
          </a:prstGeom>
        </p:spPr>
      </p:pic>
      <p:pic>
        <p:nvPicPr>
          <p:cNvPr id="32" name="Grafik 31" descr="Ein Bild, das Text enthält.&#10;&#10;Automatisch generierte Beschreibung">
            <a:extLst>
              <a:ext uri="{FF2B5EF4-FFF2-40B4-BE49-F238E27FC236}">
                <a16:creationId xmlns:a16="http://schemas.microsoft.com/office/drawing/2014/main" id="{07785DB4-4168-4F39-BD21-E5758C68AB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4673" y="3017383"/>
            <a:ext cx="7842653" cy="1968601"/>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62D9F1C-92C9-4B14-9EA9-DF8BA72CDE9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17591" y="2951998"/>
            <a:ext cx="7156818" cy="1943200"/>
          </a:xfrm>
          <a:prstGeom prst="rect">
            <a:avLst/>
          </a:prstGeom>
        </p:spPr>
      </p:pic>
      <p:pic>
        <p:nvPicPr>
          <p:cNvPr id="36" name="Grafik 35" descr="Ein Bild, das Text enthält.&#10;&#10;Automatisch generierte Beschreibung">
            <a:extLst>
              <a:ext uri="{FF2B5EF4-FFF2-40B4-BE49-F238E27FC236}">
                <a16:creationId xmlns:a16="http://schemas.microsoft.com/office/drawing/2014/main" id="{4A3E921F-DFDF-4A27-97F9-6D3A075B111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89050" y="3063345"/>
            <a:ext cx="6813900" cy="1974951"/>
          </a:xfrm>
          <a:prstGeom prst="rect">
            <a:avLst/>
          </a:prstGeom>
        </p:spPr>
      </p:pic>
      <p:pic>
        <p:nvPicPr>
          <p:cNvPr id="38" name="Grafik 37" descr="Ein Bild, das Text enthält.&#10;&#10;Automatisch generierte Beschreibung">
            <a:extLst>
              <a:ext uri="{FF2B5EF4-FFF2-40B4-BE49-F238E27FC236}">
                <a16:creationId xmlns:a16="http://schemas.microsoft.com/office/drawing/2014/main" id="{91EA689E-BFAE-48FC-8F11-A673294FC66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28722" y="3050643"/>
            <a:ext cx="6934556" cy="2000353"/>
          </a:xfrm>
          <a:prstGeom prst="rect">
            <a:avLst/>
          </a:prstGeom>
        </p:spPr>
      </p:pic>
    </p:spTree>
    <p:extLst>
      <p:ext uri="{BB962C8B-B14F-4D97-AF65-F5344CB8AC3E}">
        <p14:creationId xmlns:p14="http://schemas.microsoft.com/office/powerpoint/2010/main" val="26656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30"/>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4"/>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6"/>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dirty="0"/>
              <a:t>Coding</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12</a:t>
            </a:fld>
            <a:endParaRPr lang="en-US"/>
          </a:p>
        </p:txBody>
      </p:sp>
    </p:spTree>
    <p:extLst>
      <p:ext uri="{BB962C8B-B14F-4D97-AF65-F5344CB8AC3E}">
        <p14:creationId xmlns:p14="http://schemas.microsoft.com/office/powerpoint/2010/main" val="1154653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384995"/>
          </a:xfrm>
          <a:prstGeom prst="rect">
            <a:avLst/>
          </a:prstGeom>
          <a:noFill/>
        </p:spPr>
        <p:txBody>
          <a:bodyPr wrap="square" rtlCol="0">
            <a:spAutoFit/>
          </a:bodyPr>
          <a:lstStyle/>
          <a:p>
            <a:r>
              <a:rPr lang="de-DE" sz="1400" dirty="0">
                <a:latin typeface="-apple-system"/>
              </a:rPr>
              <a:t>Artefakte für den 3. Audit: </a:t>
            </a:r>
          </a:p>
          <a:p>
            <a:pPr marL="285750" indent="-285750">
              <a:buFont typeface="Arial" panose="020B0604020202020204" pitchFamily="34" charset="0"/>
              <a:buChar char="•"/>
            </a:pPr>
            <a:r>
              <a:rPr lang="de-DE" sz="1400" dirty="0">
                <a:latin typeface="-apple-system"/>
              </a:rPr>
              <a:t>Durchgeführte </a:t>
            </a:r>
            <a:r>
              <a:rPr lang="de-DE" sz="1400" dirty="0" err="1">
                <a:latin typeface="-apple-system"/>
              </a:rPr>
              <a:t>PoCs</a:t>
            </a:r>
            <a:endParaRPr lang="de-DE" sz="1400" dirty="0">
              <a:latin typeface="-apple-system"/>
            </a:endParaRPr>
          </a:p>
          <a:p>
            <a:pPr marL="285750" indent="-285750">
              <a:buFont typeface="Arial" panose="020B0604020202020204" pitchFamily="34" charset="0"/>
              <a:buChar char="•"/>
            </a:pPr>
            <a:r>
              <a:rPr lang="de-DE" sz="1400" dirty="0">
                <a:latin typeface="-apple-system"/>
              </a:rPr>
              <a:t>Coding</a:t>
            </a:r>
          </a:p>
          <a:p>
            <a:pPr marL="285750" indent="-285750">
              <a:buFont typeface="Arial" panose="020B0604020202020204" pitchFamily="34" charset="0"/>
              <a:buChar char="•"/>
            </a:pPr>
            <a:r>
              <a:rPr lang="de-DE" sz="1400" dirty="0">
                <a:latin typeface="-apple-system"/>
              </a:rPr>
              <a:t>Modellierung &amp; Modellierungsbegründungen</a:t>
            </a:r>
          </a:p>
          <a:p>
            <a:pPr marL="285750" indent="-285750">
              <a:buFont typeface="Arial" panose="020B0604020202020204" pitchFamily="34" charset="0"/>
              <a:buChar char="•"/>
            </a:pPr>
            <a:r>
              <a:rPr lang="de-DE" sz="1400" dirty="0">
                <a:latin typeface="-apple-system"/>
              </a:rPr>
              <a:t>Modellierung der Anwendungslogik</a:t>
            </a:r>
          </a:p>
          <a:p>
            <a:pPr marL="285750" indent="-285750">
              <a:buFont typeface="Arial" panose="020B0604020202020204" pitchFamily="34" charset="0"/>
              <a:buChar char="•"/>
            </a:pPr>
            <a:r>
              <a:rPr lang="de-DE" sz="1400" dirty="0">
                <a:latin typeface="-apple-system"/>
              </a:rPr>
              <a:t>Projektplan Audit 4</a:t>
            </a: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5" y="3602868"/>
            <a:ext cx="9940491" cy="954107"/>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dirty="0">
                <a:latin typeface="-apple-system"/>
              </a:rPr>
              <a:t>13.11.2020 – </a:t>
            </a:r>
            <a:r>
              <a:rPr lang="de-DE" sz="1400" b="1" dirty="0">
                <a:latin typeface="-apple-system"/>
              </a:rPr>
              <a:t>Risiken ergänzt </a:t>
            </a:r>
            <a:r>
              <a:rPr lang="de-DE" sz="1400" dirty="0">
                <a:latin typeface="-apple-system"/>
              </a:rPr>
              <a:t>– Eda &amp; Kimberly </a:t>
            </a:r>
          </a:p>
          <a:p>
            <a:pPr marL="285750" indent="-285750">
              <a:buFont typeface="Arial" panose="020B0604020202020204" pitchFamily="34" charset="0"/>
              <a:buChar char="•"/>
            </a:pPr>
            <a:r>
              <a:rPr lang="de-DE" sz="1400" dirty="0">
                <a:latin typeface="-apple-system"/>
              </a:rPr>
              <a:t>13.11.2020 – </a:t>
            </a:r>
            <a:r>
              <a:rPr lang="de-DE" sz="1400" b="1" dirty="0">
                <a:latin typeface="-apple-system"/>
              </a:rPr>
              <a:t>Spezifikation des ersten technischen architekturellen </a:t>
            </a:r>
            <a:r>
              <a:rPr lang="de-DE" sz="1400" b="1" dirty="0" err="1">
                <a:latin typeface="-apple-system"/>
              </a:rPr>
              <a:t>PoC</a:t>
            </a:r>
            <a:r>
              <a:rPr lang="de-DE" sz="1400" b="1" dirty="0">
                <a:latin typeface="-apple-system"/>
              </a:rPr>
              <a:t>  ergänzt </a:t>
            </a:r>
            <a:r>
              <a:rPr lang="de-DE" sz="1400" dirty="0">
                <a:latin typeface="-apple-system"/>
              </a:rPr>
              <a:t>– Kimberly</a:t>
            </a:r>
          </a:p>
          <a:p>
            <a:pPr marL="285750" indent="-285750">
              <a:buFont typeface="Arial" panose="020B0604020202020204" pitchFamily="34" charset="0"/>
              <a:buChar char="•"/>
            </a:pPr>
            <a:r>
              <a:rPr lang="de-DE" sz="1400" dirty="0">
                <a:latin typeface="-apple-system"/>
              </a:rPr>
              <a:t>10.11 - 13.11.2020 – </a:t>
            </a:r>
            <a:r>
              <a:rPr lang="de-DE" sz="1400" b="1" dirty="0">
                <a:latin typeface="-apple-system"/>
              </a:rPr>
              <a:t>Coding</a:t>
            </a:r>
            <a:r>
              <a:rPr lang="de-DE" sz="1400" dirty="0">
                <a:latin typeface="-apple-system"/>
              </a:rPr>
              <a:t>– Eda &amp; Kimberly</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13</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646331"/>
          </a:xfrm>
          <a:prstGeom prst="rect">
            <a:avLst/>
          </a:prstGeom>
          <a:noFill/>
        </p:spPr>
        <p:txBody>
          <a:bodyPr wrap="square" rtlCol="0">
            <a:spAutoFit/>
          </a:bodyPr>
          <a:lstStyle/>
          <a:p>
            <a:pPr marL="285750" indent="-285750">
              <a:buFont typeface="Arial" panose="020B0604020202020204" pitchFamily="34" charset="0"/>
              <a:buChar char="•"/>
            </a:pPr>
            <a:r>
              <a:rPr lang="de-DE" dirty="0" err="1">
                <a:hlinkClick r:id="rId3"/>
              </a:rPr>
              <a:t>Loginscript</a:t>
            </a:r>
            <a:r>
              <a:rPr lang="de-DE" dirty="0">
                <a:hlinkClick r:id="rId3"/>
              </a:rPr>
              <a:t> – PHP lernen (php-einfach.de)</a:t>
            </a:r>
            <a:endParaRPr lang="de-DE" dirty="0"/>
          </a:p>
          <a:p>
            <a:pPr marL="285750" indent="-285750">
              <a:buFont typeface="Arial" panose="020B0604020202020204" pitchFamily="34" charset="0"/>
              <a:buChar char="•"/>
            </a:pPr>
            <a:r>
              <a:rPr lang="de-DE" dirty="0">
                <a:hlinkClick r:id="rId4"/>
              </a:rPr>
              <a:t>plus/minus </a:t>
            </a:r>
            <a:r>
              <a:rPr lang="de-DE" dirty="0" err="1">
                <a:hlinkClick r:id="rId4"/>
              </a:rPr>
              <a:t>input</a:t>
            </a:r>
            <a:r>
              <a:rPr lang="de-DE" dirty="0">
                <a:hlinkClick r:id="rId4"/>
              </a:rPr>
              <a:t> </a:t>
            </a:r>
            <a:r>
              <a:rPr lang="de-DE" dirty="0" err="1">
                <a:hlinkClick r:id="rId4"/>
              </a:rPr>
              <a:t>counter</a:t>
            </a:r>
            <a:r>
              <a:rPr lang="de-DE" dirty="0">
                <a:hlinkClick r:id="rId4"/>
              </a:rPr>
              <a:t> (codepen.io)</a:t>
            </a:r>
            <a:endParaRPr lang="de-DE" dirty="0"/>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14</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15</a:t>
            </a:fld>
            <a:endParaRPr lang="en-US" dirty="0"/>
          </a:p>
        </p:txBody>
      </p:sp>
      <p:pic>
        <p:nvPicPr>
          <p:cNvPr id="9" name="Bildplatzhalter 8" descr="Ein Bild, das Text enthält.&#10;&#10;Automatisch generierte Beschreibung">
            <a:extLst>
              <a:ext uri="{FF2B5EF4-FFF2-40B4-BE49-F238E27FC236}">
                <a16:creationId xmlns:a16="http://schemas.microsoft.com/office/drawing/2014/main" id="{3C842DC7-8DFD-40A4-8939-58915E9B82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6625" b="16625"/>
          <a:stretch>
            <a:fillRect/>
          </a:stretch>
        </p:blipFill>
        <p:spPr>
          <a:xfrm>
            <a:off x="0" y="0"/>
            <a:ext cx="12192000" cy="4578350"/>
          </a:xfrm>
        </p:spPr>
      </p:pic>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5">
                  <a:extLst>
                    <a:ext uri="{A12FA001-AC4F-418D-AE19-62706E023703}">
                      <ahyp:hlinkClr xmlns:ahyp="http://schemas.microsoft.com/office/drawing/2018/hyperlinkcolor" val="tx"/>
                    </a:ext>
                  </a:extLst>
                </a:hlinkClick>
              </a:rPr>
              <a:t>Pexels</a:t>
            </a:r>
            <a:endParaRPr lang="de-DE" sz="800" dirty="0"/>
          </a:p>
        </p:txBody>
      </p:sp>
    </p:spTree>
    <p:extLst>
      <p:ext uri="{BB962C8B-B14F-4D97-AF65-F5344CB8AC3E}">
        <p14:creationId xmlns:p14="http://schemas.microsoft.com/office/powerpoint/2010/main" val="153887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a:bodyPr>
          <a:lstStyle/>
          <a:p>
            <a:pPr lvl="0" rtl="0"/>
            <a:r>
              <a:rPr lang="de-DE" sz="3600" i="1">
                <a:solidFill>
                  <a:schemeClr val="bg1"/>
                </a:solidFill>
                <a:latin typeface="-apple-system"/>
              </a:rPr>
              <a:t>,,</a:t>
            </a:r>
            <a:r>
              <a:rPr lang="de-DE" sz="3600" b="0" i="0">
                <a:solidFill>
                  <a:schemeClr val="bg1"/>
                </a:solidFill>
                <a:effectLst/>
                <a:latin typeface="-apple-system"/>
              </a:rPr>
              <a:t>Ohne </a:t>
            </a:r>
            <a:r>
              <a:rPr lang="de-DE" sz="3600" b="0" i="0" dirty="0">
                <a:solidFill>
                  <a:schemeClr val="bg1"/>
                </a:solidFill>
                <a:effectLst/>
                <a:latin typeface="-apple-system"/>
              </a:rPr>
              <a:t>Risikomanagement besteht die Gefahr, dass Projekte völlig aus dem Ruder laufen, jedes Budget sprengen, zu spät fertig werden oder sich ganz im Sand verlaufen.“</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pPr rtl="0"/>
            <a:r>
              <a:rPr lang="de" sz="1500" dirty="0">
                <a:solidFill>
                  <a:srgbClr val="FFFFFF"/>
                </a:solidFill>
              </a:rPr>
              <a:t>Quelle: </a:t>
            </a:r>
            <a:br>
              <a:rPr lang="de" sz="1500" dirty="0">
                <a:solidFill>
                  <a:srgbClr val="FFFFFF"/>
                </a:solidFill>
              </a:rPr>
            </a:br>
            <a:r>
              <a:rPr lang="de-DE" sz="1400" dirty="0">
                <a:hlinkClick r:id="rId2"/>
              </a:rPr>
              <a:t>https://dieprojektmanager.com/risikomanagment-in- </a:t>
            </a:r>
            <a:r>
              <a:rPr lang="de-DE" sz="1400" dirty="0" err="1">
                <a:hlinkClick r:id="rId2"/>
              </a:rPr>
              <a:t>projekten</a:t>
            </a:r>
            <a:r>
              <a:rPr lang="de-DE" sz="1400" dirty="0">
                <a:hlinkClick r:id="rId2"/>
              </a:rPr>
              <a:t>/</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a:bodyPr>
          <a:lstStyle/>
          <a:p>
            <a:pPr marL="457200" indent="-457200">
              <a:buFont typeface="+mj-lt"/>
              <a:buAutoNum type="arabicPeriod"/>
            </a:pPr>
            <a:r>
              <a:rPr lang="de-DE" dirty="0">
                <a:latin typeface="-apple-system"/>
              </a:rPr>
              <a:t>Risiken</a:t>
            </a:r>
          </a:p>
          <a:p>
            <a:pPr marL="292608" lvl="1" indent="0">
              <a:buNone/>
            </a:pPr>
            <a:r>
              <a:rPr lang="de-DE" dirty="0">
                <a:latin typeface="-apple-system"/>
              </a:rPr>
              <a:t>1.1	Alte Risiken</a:t>
            </a:r>
          </a:p>
          <a:p>
            <a:pPr marL="292608" lvl="1" indent="0">
              <a:buNone/>
            </a:pPr>
            <a:r>
              <a:rPr lang="de-DE" dirty="0">
                <a:latin typeface="-apple-system"/>
              </a:rPr>
              <a:t>1.2	Neue weitere Risiken</a:t>
            </a:r>
          </a:p>
          <a:p>
            <a:pPr marL="457200" indent="-457200">
              <a:buFont typeface="+mj-lt"/>
              <a:buAutoNum type="arabicPeriod"/>
            </a:pPr>
            <a:r>
              <a:rPr lang="de-DE" dirty="0">
                <a:latin typeface="-apple-system"/>
              </a:rPr>
              <a:t>Spezifikation des ersten technischen architekturellen </a:t>
            </a:r>
            <a:r>
              <a:rPr lang="de-DE" dirty="0" err="1">
                <a:latin typeface="-apple-system"/>
              </a:rPr>
              <a:t>PoC</a:t>
            </a:r>
            <a:endParaRPr lang="de-DE" dirty="0">
              <a:latin typeface="-apple-system"/>
            </a:endParaRPr>
          </a:p>
          <a:p>
            <a:pPr marL="292608" lvl="1" indent="0">
              <a:buNone/>
            </a:pPr>
            <a:r>
              <a:rPr lang="de-DE" dirty="0">
                <a:latin typeface="-apple-system"/>
              </a:rPr>
              <a:t>2.1</a:t>
            </a:r>
            <a:r>
              <a:rPr lang="de-DE">
                <a:latin typeface="-apple-system"/>
              </a:rPr>
              <a:t>	Alte </a:t>
            </a:r>
            <a:r>
              <a:rPr lang="de-DE" dirty="0" err="1">
                <a:latin typeface="-apple-system"/>
              </a:rPr>
              <a:t>PoCs</a:t>
            </a:r>
            <a:endParaRPr lang="de-DE" dirty="0">
              <a:latin typeface="-apple-system"/>
            </a:endParaRPr>
          </a:p>
          <a:p>
            <a:pPr marL="292608" lvl="1" indent="0">
              <a:buNone/>
            </a:pPr>
            <a:r>
              <a:rPr lang="de-DE" dirty="0">
                <a:latin typeface="-apple-system"/>
              </a:rPr>
              <a:t>2.2	Neue weitere </a:t>
            </a:r>
            <a:r>
              <a:rPr lang="de-DE" dirty="0" err="1">
                <a:latin typeface="-apple-system"/>
              </a:rPr>
              <a:t>PoCs</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E5E26-5974-4752-AE9B-E64F61CFBE4A}"/>
              </a:ext>
            </a:extLst>
          </p:cNvPr>
          <p:cNvSpPr>
            <a:spLocks noGrp="1"/>
          </p:cNvSpPr>
          <p:nvPr>
            <p:ph type="ctrTitle"/>
          </p:nvPr>
        </p:nvSpPr>
        <p:spPr>
          <a:xfrm>
            <a:off x="1097280" y="758952"/>
            <a:ext cx="10058400" cy="3566160"/>
          </a:xfrm>
        </p:spPr>
        <p:txBody>
          <a:bodyPr anchor="b">
            <a:normAutofit/>
          </a:bodyPr>
          <a:lstStyle/>
          <a:p>
            <a:r>
              <a:rPr lang="de-DE" dirty="0"/>
              <a:t>Risiken</a:t>
            </a:r>
          </a:p>
        </p:txBody>
      </p:sp>
      <p:sp>
        <p:nvSpPr>
          <p:cNvPr id="9" name="Subtitle 2">
            <a:extLst>
              <a:ext uri="{FF2B5EF4-FFF2-40B4-BE49-F238E27FC236}">
                <a16:creationId xmlns:a16="http://schemas.microsoft.com/office/drawing/2014/main" id="{AC1E096A-D3FF-4F80-A844-73D135F39728}"/>
              </a:ext>
            </a:extLst>
          </p:cNvPr>
          <p:cNvSpPr>
            <a:spLocks noGrp="1"/>
          </p:cNvSpPr>
          <p:nvPr>
            <p:ph type="subTitle" idx="1"/>
          </p:nvPr>
        </p:nvSpPr>
        <p:spPr>
          <a:xfrm>
            <a:off x="1100051" y="4645152"/>
            <a:ext cx="10058400" cy="1143000"/>
          </a:xfrm>
        </p:spPr>
        <p:txBody>
          <a:bodyPr/>
          <a:lstStyle/>
          <a:p>
            <a:r>
              <a:rPr lang="en-US" dirty="0"/>
              <a:t>Alte- &amp; Neue </a:t>
            </a:r>
            <a:r>
              <a:rPr lang="en-US" dirty="0" err="1"/>
              <a:t>Risiken</a:t>
            </a:r>
            <a:endParaRPr lang="en-US" dirty="0"/>
          </a:p>
        </p:txBody>
      </p:sp>
      <p:sp>
        <p:nvSpPr>
          <p:cNvPr id="4" name="Foliennummernplatzhalter 3">
            <a:extLst>
              <a:ext uri="{FF2B5EF4-FFF2-40B4-BE49-F238E27FC236}">
                <a16:creationId xmlns:a16="http://schemas.microsoft.com/office/drawing/2014/main" id="{A9FE9803-EA46-4ECC-A44C-BE3AD0870E8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a:t>
            </a:fld>
            <a:endParaRPr lang="en-US"/>
          </a:p>
        </p:txBody>
      </p:sp>
    </p:spTree>
    <p:extLst>
      <p:ext uri="{BB962C8B-B14F-4D97-AF65-F5344CB8AC3E}">
        <p14:creationId xmlns:p14="http://schemas.microsoft.com/office/powerpoint/2010/main" val="20908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084D0-FC33-4527-BB3E-C3D494C41B77}"/>
              </a:ext>
            </a:extLst>
          </p:cNvPr>
          <p:cNvSpPr>
            <a:spLocks noGrp="1"/>
          </p:cNvSpPr>
          <p:nvPr>
            <p:ph type="title"/>
          </p:nvPr>
        </p:nvSpPr>
        <p:spPr/>
        <p:txBody>
          <a:bodyPr/>
          <a:lstStyle/>
          <a:p>
            <a:r>
              <a:rPr lang="de-DE" dirty="0"/>
              <a:t>Alte Risiken</a:t>
            </a:r>
          </a:p>
        </p:txBody>
      </p:sp>
      <p:sp>
        <p:nvSpPr>
          <p:cNvPr id="4" name="Textfeld 3">
            <a:extLst>
              <a:ext uri="{FF2B5EF4-FFF2-40B4-BE49-F238E27FC236}">
                <a16:creationId xmlns:a16="http://schemas.microsoft.com/office/drawing/2014/main" id="{45C9A524-8876-4C3C-A0FE-ACFFD3F37663}"/>
              </a:ext>
            </a:extLst>
          </p:cNvPr>
          <p:cNvSpPr txBox="1"/>
          <p:nvPr/>
        </p:nvSpPr>
        <p:spPr>
          <a:xfrm>
            <a:off x="1167765" y="1976189"/>
            <a:ext cx="9719310" cy="4555093"/>
          </a:xfrm>
          <a:prstGeom prst="rect">
            <a:avLst/>
          </a:prstGeom>
          <a:noFill/>
        </p:spPr>
        <p:txBody>
          <a:bodyPr wrap="square" rtlCol="0">
            <a:spAutoFit/>
          </a:bodyPr>
          <a:lstStyle/>
          <a:p>
            <a:pPr algn="l">
              <a:buFont typeface="Arial" panose="020B0604020202020204" pitchFamily="34" charset="0"/>
              <a:buChar char="•"/>
            </a:pPr>
            <a:r>
              <a:rPr lang="de-DE" sz="1600" dirty="0">
                <a:solidFill>
                  <a:srgbClr val="24292E"/>
                </a:solidFill>
                <a:latin typeface="-apple-system"/>
              </a:rPr>
              <a:t> Wenn wir uns auf eine App fokussieren, aber diesen nicht Entwickeln können.</a:t>
            </a:r>
          </a:p>
          <a:p>
            <a:pPr>
              <a:buFont typeface="Arial" panose="020B0604020202020204" pitchFamily="34" charset="0"/>
              <a:buChar char="•"/>
            </a:pPr>
            <a:r>
              <a:rPr lang="de-DE" sz="1600" b="0" i="0" dirty="0">
                <a:solidFill>
                  <a:srgbClr val="24292E"/>
                </a:solidFill>
                <a:effectLst/>
                <a:latin typeface="-apple-system"/>
              </a:rPr>
              <a:t> Daten werden nicht übermittelt -&gt; überprüfen, ob die Bandbreite für die Übermittlung in der dafür vorgesehenen Zeit ausreicht</a:t>
            </a:r>
          </a:p>
          <a:p>
            <a:pPr algn="l">
              <a:buFont typeface="Arial" panose="020B0604020202020204" pitchFamily="34" charset="0"/>
              <a:buChar char="•"/>
            </a:pPr>
            <a:r>
              <a:rPr lang="de-DE" sz="1600" b="0" i="0" dirty="0">
                <a:solidFill>
                  <a:srgbClr val="24292E"/>
                </a:solidFill>
                <a:effectLst/>
                <a:latin typeface="-apple-system"/>
              </a:rPr>
              <a:t> Der Benutzer kann keinen Account erstellen</a:t>
            </a:r>
          </a:p>
          <a:p>
            <a:pPr algn="l">
              <a:buFont typeface="Arial" panose="020B0604020202020204" pitchFamily="34" charset="0"/>
              <a:buChar char="•"/>
            </a:pPr>
            <a:r>
              <a:rPr lang="de-DE" sz="1600" b="0" i="0" dirty="0">
                <a:solidFill>
                  <a:srgbClr val="24292E"/>
                </a:solidFill>
                <a:effectLst/>
                <a:latin typeface="-apple-system"/>
              </a:rPr>
              <a:t> Der Benutzer kann seinen Account nicht bearbeiten/ löschen</a:t>
            </a:r>
          </a:p>
          <a:p>
            <a:pPr algn="l">
              <a:buFont typeface="Arial" panose="020B0604020202020204" pitchFamily="34" charset="0"/>
              <a:buChar char="•"/>
            </a:pPr>
            <a:r>
              <a:rPr lang="de-DE" sz="1600" b="0" i="0" dirty="0">
                <a:solidFill>
                  <a:srgbClr val="24292E"/>
                </a:solidFill>
                <a:effectLst/>
                <a:latin typeface="-apple-system"/>
              </a:rPr>
              <a:t> Der Benutzer kann sich nicht anmelden/ abmelden</a:t>
            </a:r>
          </a:p>
          <a:p>
            <a:pPr algn="l">
              <a:buFont typeface="Arial" panose="020B0604020202020204" pitchFamily="34" charset="0"/>
              <a:buChar char="•"/>
            </a:pPr>
            <a:r>
              <a:rPr lang="de-DE" sz="1600" b="0" i="0" dirty="0">
                <a:solidFill>
                  <a:srgbClr val="24292E"/>
                </a:solidFill>
                <a:effectLst/>
                <a:latin typeface="-apple-system"/>
              </a:rPr>
              <a:t> Der Benutzer erhält keine Erinnerungen</a:t>
            </a:r>
          </a:p>
          <a:p>
            <a:pPr algn="l">
              <a:buFont typeface="Arial" panose="020B0604020202020204" pitchFamily="34" charset="0"/>
              <a:buChar char="•"/>
            </a:pPr>
            <a:r>
              <a:rPr lang="de-DE" sz="1600" b="0" i="0" dirty="0">
                <a:solidFill>
                  <a:srgbClr val="24292E"/>
                </a:solidFill>
                <a:effectLst/>
                <a:latin typeface="-apple-system"/>
              </a:rPr>
              <a:t> Der Benutzer kann Erinnerungen nicht annehmen/ ablehnen</a:t>
            </a:r>
          </a:p>
          <a:p>
            <a:pPr algn="l">
              <a:buFont typeface="Arial" panose="020B0604020202020204" pitchFamily="34" charset="0"/>
              <a:buChar char="•"/>
            </a:pPr>
            <a:r>
              <a:rPr lang="de-DE" sz="1600" b="0" i="0" dirty="0">
                <a:solidFill>
                  <a:srgbClr val="24292E"/>
                </a:solidFill>
                <a:effectLst/>
                <a:latin typeface="-apple-system"/>
              </a:rPr>
              <a:t> Der Benutzer kann Pop-up Benachrichtigungen aktivieren/ deaktivieren</a:t>
            </a:r>
          </a:p>
          <a:p>
            <a:pPr algn="l">
              <a:buFont typeface="Arial" panose="020B0604020202020204" pitchFamily="34" charset="0"/>
              <a:buChar char="•"/>
            </a:pPr>
            <a:r>
              <a:rPr lang="de-DE" sz="1600" b="0" i="0" dirty="0">
                <a:solidFill>
                  <a:srgbClr val="24292E"/>
                </a:solidFill>
                <a:effectLst/>
                <a:latin typeface="-apple-system"/>
              </a:rPr>
              <a:t> Der Benutzer erhält täglich morgens und abends keine Befragung</a:t>
            </a:r>
          </a:p>
          <a:p>
            <a:pPr algn="l">
              <a:buFont typeface="Arial" panose="020B0604020202020204" pitchFamily="34" charset="0"/>
              <a:buChar char="•"/>
            </a:pPr>
            <a:r>
              <a:rPr lang="de-DE" sz="1600" b="0" i="0" dirty="0">
                <a:solidFill>
                  <a:srgbClr val="24292E"/>
                </a:solidFill>
                <a:effectLst/>
                <a:latin typeface="-apple-system"/>
              </a:rPr>
              <a:t> Der Benutzer erhält am Ende des Monats keine Umfrage</a:t>
            </a:r>
          </a:p>
          <a:p>
            <a:pPr algn="l">
              <a:buFont typeface="Arial" panose="020B0604020202020204" pitchFamily="34" charset="0"/>
              <a:buChar char="•"/>
            </a:pPr>
            <a:r>
              <a:rPr lang="de-DE" sz="1600" b="0" i="0" dirty="0">
                <a:solidFill>
                  <a:srgbClr val="24292E"/>
                </a:solidFill>
                <a:effectLst/>
                <a:latin typeface="-apple-system"/>
              </a:rPr>
              <a:t> Der Benutzer kann nicht auf sein Profil zugreifen</a:t>
            </a:r>
          </a:p>
          <a:p>
            <a:pPr>
              <a:buFont typeface="Arial" panose="020B0604020202020204" pitchFamily="34" charset="0"/>
              <a:buChar char="•"/>
            </a:pPr>
            <a:r>
              <a:rPr lang="de-DE" sz="1600" b="0" i="0" dirty="0">
                <a:solidFill>
                  <a:srgbClr val="24292E"/>
                </a:solidFill>
                <a:effectLst/>
                <a:latin typeface="-apple-system"/>
              </a:rPr>
              <a:t> Die Daten (Umfragen und Anzahl der Liter) werden für den Verlauf nicht gespeichert</a:t>
            </a:r>
          </a:p>
          <a:p>
            <a:pPr algn="l">
              <a:buFont typeface="Arial" panose="020B0604020202020204" pitchFamily="34" charset="0"/>
              <a:buChar char="•"/>
            </a:pPr>
            <a:r>
              <a:rPr lang="de-DE" sz="1600" b="0" i="0" dirty="0">
                <a:solidFill>
                  <a:srgbClr val="24292E"/>
                </a:solidFill>
                <a:effectLst/>
                <a:latin typeface="-apple-system"/>
              </a:rPr>
              <a:t> Der Benutzer kann nicht in seinen Verlauf schauen</a:t>
            </a:r>
          </a:p>
          <a:p>
            <a:pPr algn="l">
              <a:buFont typeface="Arial" panose="020B0604020202020204" pitchFamily="34" charset="0"/>
              <a:buChar char="•"/>
            </a:pPr>
            <a:r>
              <a:rPr lang="de-DE" sz="1600" b="0" i="0" dirty="0">
                <a:solidFill>
                  <a:srgbClr val="24292E"/>
                </a:solidFill>
                <a:effectLst/>
                <a:latin typeface="-apple-system"/>
              </a:rPr>
              <a:t> Der Benutzer kann keine Musik/ Hörbücher/ Übungen etc. zu seinen Favoriten hinzufügen</a:t>
            </a:r>
          </a:p>
          <a:p>
            <a:pPr algn="l">
              <a:buFont typeface="Arial" panose="020B0604020202020204" pitchFamily="34" charset="0"/>
              <a:buChar char="•"/>
            </a:pPr>
            <a:r>
              <a:rPr lang="de-DE" sz="1600" b="0" i="0" dirty="0">
                <a:solidFill>
                  <a:srgbClr val="24292E"/>
                </a:solidFill>
                <a:effectLst/>
                <a:latin typeface="-apple-system"/>
              </a:rPr>
              <a:t> Der Benutzer kann sich verschiedene Musik/ Hörbücher/ Übungen etc. nicht anschauen oder anhören</a:t>
            </a:r>
          </a:p>
          <a:p>
            <a:pPr algn="l">
              <a:buFont typeface="Arial" panose="020B0604020202020204" pitchFamily="34" charset="0"/>
              <a:buChar char="•"/>
            </a:pPr>
            <a:r>
              <a:rPr lang="de-DE" sz="1600" b="0" i="0" dirty="0">
                <a:solidFill>
                  <a:srgbClr val="24292E"/>
                </a:solidFill>
                <a:effectLst/>
                <a:latin typeface="-apple-system"/>
              </a:rPr>
              <a:t> Der Benutzer kann nicht auf die Kontakte zugreifen (geschultes Personal (Chat/ Hotline/ E-Mail))</a:t>
            </a:r>
          </a:p>
          <a:p>
            <a:endParaRPr lang="de-DE" dirty="0"/>
          </a:p>
        </p:txBody>
      </p:sp>
      <p:sp>
        <p:nvSpPr>
          <p:cNvPr id="5" name="Foliennummernplatzhalter 4">
            <a:extLst>
              <a:ext uri="{FF2B5EF4-FFF2-40B4-BE49-F238E27FC236}">
                <a16:creationId xmlns:a16="http://schemas.microsoft.com/office/drawing/2014/main" id="{B23F58B6-2359-491A-96F3-9E7901346D87}"/>
              </a:ext>
            </a:extLst>
          </p:cNvPr>
          <p:cNvSpPr>
            <a:spLocks noGrp="1"/>
          </p:cNvSpPr>
          <p:nvPr>
            <p:ph type="sldNum" sz="quarter" idx="12"/>
          </p:nvPr>
        </p:nvSpPr>
        <p:spPr/>
        <p:txBody>
          <a:bodyPr/>
          <a:lstStyle/>
          <a:p>
            <a:pPr rtl="0"/>
            <a:fld id="{3A98EE3D-8CD1-4C3F-BD1C-C98C9596463C}" type="slidenum">
              <a:rPr lang="en-US" smtClean="0"/>
              <a:t>5</a:t>
            </a:fld>
            <a:endParaRPr lang="en-US" dirty="0"/>
          </a:p>
        </p:txBody>
      </p:sp>
    </p:spTree>
    <p:extLst>
      <p:ext uri="{BB962C8B-B14F-4D97-AF65-F5344CB8AC3E}">
        <p14:creationId xmlns:p14="http://schemas.microsoft.com/office/powerpoint/2010/main" val="237493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6D05AE-4E3F-4752-A75B-EAB01650CCDA}"/>
              </a:ext>
            </a:extLst>
          </p:cNvPr>
          <p:cNvSpPr>
            <a:spLocks noGrp="1"/>
          </p:cNvSpPr>
          <p:nvPr>
            <p:ph type="title"/>
          </p:nvPr>
        </p:nvSpPr>
        <p:spPr/>
        <p:txBody>
          <a:bodyPr/>
          <a:lstStyle/>
          <a:p>
            <a:r>
              <a:rPr lang="de-DE" dirty="0"/>
              <a:t>Neue weitere Risiken</a:t>
            </a:r>
          </a:p>
        </p:txBody>
      </p:sp>
      <p:sp>
        <p:nvSpPr>
          <p:cNvPr id="3" name="Foliennummernplatzhalter 2">
            <a:extLst>
              <a:ext uri="{FF2B5EF4-FFF2-40B4-BE49-F238E27FC236}">
                <a16:creationId xmlns:a16="http://schemas.microsoft.com/office/drawing/2014/main" id="{1F838FEC-5748-4FA5-A6FF-90B640161023}"/>
              </a:ext>
            </a:extLst>
          </p:cNvPr>
          <p:cNvSpPr>
            <a:spLocks noGrp="1"/>
          </p:cNvSpPr>
          <p:nvPr>
            <p:ph type="sldNum" sz="quarter" idx="12"/>
          </p:nvPr>
        </p:nvSpPr>
        <p:spPr/>
        <p:txBody>
          <a:bodyPr/>
          <a:lstStyle/>
          <a:p>
            <a:pPr rtl="0"/>
            <a:fld id="{3A98EE3D-8CD1-4C3F-BD1C-C98C9596463C}" type="slidenum">
              <a:rPr lang="en-US" smtClean="0"/>
              <a:t>6</a:t>
            </a:fld>
            <a:endParaRPr lang="en-US" dirty="0"/>
          </a:p>
        </p:txBody>
      </p:sp>
      <p:sp>
        <p:nvSpPr>
          <p:cNvPr id="4" name="Textfeld 3">
            <a:extLst>
              <a:ext uri="{FF2B5EF4-FFF2-40B4-BE49-F238E27FC236}">
                <a16:creationId xmlns:a16="http://schemas.microsoft.com/office/drawing/2014/main" id="{1575919D-EF2B-4DE7-BEAA-75DD868D42B6}"/>
              </a:ext>
            </a:extLst>
          </p:cNvPr>
          <p:cNvSpPr txBox="1"/>
          <p:nvPr/>
        </p:nvSpPr>
        <p:spPr>
          <a:xfrm>
            <a:off x="1167765" y="1976189"/>
            <a:ext cx="9719310" cy="4247317"/>
          </a:xfrm>
          <a:prstGeom prst="rect">
            <a:avLst/>
          </a:prstGeom>
          <a:noFill/>
        </p:spPr>
        <p:txBody>
          <a:bodyPr wrap="square" rtlCol="0">
            <a:spAutoFit/>
          </a:bodyPr>
          <a:lstStyle/>
          <a:p>
            <a:pPr algn="l">
              <a:buFont typeface="Arial" panose="020B0604020202020204" pitchFamily="34" charset="0"/>
              <a:buChar char="•"/>
            </a:pPr>
            <a:r>
              <a:rPr lang="de-DE" sz="1500" b="0" i="0" dirty="0">
                <a:solidFill>
                  <a:srgbClr val="24292E"/>
                </a:solidFill>
                <a:effectLst/>
                <a:latin typeface="-apple-system"/>
              </a:rPr>
              <a:t> Wir haben kein geschultes Personal, das sich um die Sorgen anderer kümmert</a:t>
            </a:r>
          </a:p>
          <a:p>
            <a:pPr algn="l">
              <a:buFont typeface="Arial" panose="020B0604020202020204" pitchFamily="34" charset="0"/>
              <a:buChar char="•"/>
            </a:pPr>
            <a:r>
              <a:rPr lang="de-DE" sz="1500" b="0" i="0" dirty="0">
                <a:solidFill>
                  <a:srgbClr val="24292E"/>
                </a:solidFill>
                <a:effectLst/>
                <a:latin typeface="-apple-system"/>
              </a:rPr>
              <a:t> Wir können nicht auf MYSQL zugreifen</a:t>
            </a:r>
          </a:p>
          <a:p>
            <a:pPr algn="l">
              <a:buFont typeface="Arial" panose="020B0604020202020204" pitchFamily="34" charset="0"/>
              <a:buChar char="•"/>
            </a:pPr>
            <a:r>
              <a:rPr lang="de-DE" sz="1500" b="0" i="0" dirty="0">
                <a:solidFill>
                  <a:srgbClr val="24292E"/>
                </a:solidFill>
                <a:effectLst/>
                <a:latin typeface="-apple-system"/>
              </a:rPr>
              <a:t> PHP verbindet sich nicht mit der Datenbank</a:t>
            </a:r>
          </a:p>
          <a:p>
            <a:pPr algn="l">
              <a:buFont typeface="Arial" panose="020B0604020202020204" pitchFamily="34" charset="0"/>
              <a:buChar char="•"/>
            </a:pPr>
            <a:r>
              <a:rPr lang="de-DE" sz="1500" b="0" i="0" dirty="0">
                <a:solidFill>
                  <a:srgbClr val="24292E"/>
                </a:solidFill>
                <a:effectLst/>
                <a:latin typeface="-apple-system"/>
              </a:rPr>
              <a:t> HTML verbindet sich nicht mit PHP</a:t>
            </a:r>
          </a:p>
          <a:p>
            <a:pPr algn="l">
              <a:buFont typeface="Arial" panose="020B0604020202020204" pitchFamily="34" charset="0"/>
              <a:buChar char="•"/>
            </a:pPr>
            <a:r>
              <a:rPr lang="de-DE" sz="1500" b="0" i="0" dirty="0">
                <a:solidFill>
                  <a:srgbClr val="24292E"/>
                </a:solidFill>
                <a:effectLst/>
                <a:latin typeface="-apple-system"/>
              </a:rPr>
              <a:t> CSS Datei kann nicht in HTML eingebunden werden</a:t>
            </a:r>
          </a:p>
          <a:p>
            <a:pPr algn="l">
              <a:buFont typeface="Arial" panose="020B0604020202020204" pitchFamily="34" charset="0"/>
              <a:buChar char="•"/>
            </a:pPr>
            <a:r>
              <a:rPr lang="de-DE" sz="1500" b="0" i="0" dirty="0">
                <a:solidFill>
                  <a:srgbClr val="24292E"/>
                </a:solidFill>
                <a:effectLst/>
                <a:latin typeface="-apple-system"/>
              </a:rPr>
              <a:t> </a:t>
            </a:r>
            <a:r>
              <a:rPr lang="de-DE" sz="1500" b="0" i="0" dirty="0" err="1">
                <a:solidFill>
                  <a:srgbClr val="24292E"/>
                </a:solidFill>
                <a:effectLst/>
                <a:latin typeface="-apple-system"/>
              </a:rPr>
              <a:t>npm</a:t>
            </a:r>
            <a:r>
              <a:rPr lang="de-DE" sz="1500" b="0" i="0" dirty="0">
                <a:solidFill>
                  <a:srgbClr val="24292E"/>
                </a:solidFill>
                <a:effectLst/>
                <a:latin typeface="-apple-system"/>
              </a:rPr>
              <a:t> kann nicht initialisiert werden</a:t>
            </a:r>
          </a:p>
          <a:p>
            <a:pPr algn="l">
              <a:buFont typeface="Arial" panose="020B0604020202020204" pitchFamily="34" charset="0"/>
              <a:buChar char="•"/>
            </a:pPr>
            <a:r>
              <a:rPr lang="de-DE" sz="1500" b="0" i="0" dirty="0">
                <a:solidFill>
                  <a:srgbClr val="24292E"/>
                </a:solidFill>
                <a:effectLst/>
                <a:latin typeface="-apple-system"/>
              </a:rPr>
              <a:t> Pakete für SASS können nicht installiert werden</a:t>
            </a:r>
          </a:p>
          <a:p>
            <a:pPr algn="l">
              <a:buFont typeface="Arial" panose="020B0604020202020204" pitchFamily="34" charset="0"/>
              <a:buChar char="•"/>
            </a:pPr>
            <a:r>
              <a:rPr lang="de-DE" sz="1500" b="0" i="0" dirty="0">
                <a:solidFill>
                  <a:srgbClr val="24292E"/>
                </a:solidFill>
                <a:effectLst/>
                <a:latin typeface="-apple-system"/>
              </a:rPr>
              <a:t> Der Befehl "</a:t>
            </a:r>
            <a:r>
              <a:rPr lang="de-DE" sz="1500" b="0" i="0" dirty="0" err="1">
                <a:solidFill>
                  <a:srgbClr val="24292E"/>
                </a:solidFill>
                <a:effectLst/>
                <a:latin typeface="-apple-system"/>
              </a:rPr>
              <a:t>npm</a:t>
            </a:r>
            <a:r>
              <a:rPr lang="de-DE" sz="1500" b="0" i="0" dirty="0">
                <a:solidFill>
                  <a:srgbClr val="24292E"/>
                </a:solidFill>
                <a:effectLst/>
                <a:latin typeface="-apple-system"/>
              </a:rPr>
              <a:t> </a:t>
            </a:r>
            <a:r>
              <a:rPr lang="de-DE" sz="1500" b="0" i="0" dirty="0" err="1">
                <a:solidFill>
                  <a:srgbClr val="24292E"/>
                </a:solidFill>
                <a:effectLst/>
                <a:latin typeface="-apple-system"/>
              </a:rPr>
              <a:t>run</a:t>
            </a:r>
            <a:r>
              <a:rPr lang="de-DE" sz="1500" b="0" i="0" dirty="0">
                <a:solidFill>
                  <a:srgbClr val="24292E"/>
                </a:solidFill>
                <a:effectLst/>
                <a:latin typeface="-apple-system"/>
              </a:rPr>
              <a:t> </a:t>
            </a:r>
            <a:r>
              <a:rPr lang="de-DE" sz="1500" b="0" i="0" dirty="0" err="1">
                <a:solidFill>
                  <a:srgbClr val="24292E"/>
                </a:solidFill>
                <a:effectLst/>
                <a:latin typeface="-apple-system"/>
              </a:rPr>
              <a:t>watch</a:t>
            </a:r>
            <a:r>
              <a:rPr lang="de-DE" sz="1500" b="0" i="0" dirty="0">
                <a:solidFill>
                  <a:srgbClr val="24292E"/>
                </a:solidFill>
                <a:effectLst/>
                <a:latin typeface="-apple-system"/>
              </a:rPr>
              <a:t>" funktioniert nicht, um die CSS-Datei zu aktualisieren</a:t>
            </a:r>
          </a:p>
          <a:p>
            <a:pPr algn="l">
              <a:buFont typeface="Arial" panose="020B0604020202020204" pitchFamily="34" charset="0"/>
              <a:buChar char="•"/>
            </a:pPr>
            <a:r>
              <a:rPr lang="de-DE" sz="1500" b="0" i="0" dirty="0">
                <a:solidFill>
                  <a:srgbClr val="24292E"/>
                </a:solidFill>
                <a:effectLst/>
                <a:latin typeface="-apple-system"/>
              </a:rPr>
              <a:t> Der Befehl "</a:t>
            </a:r>
            <a:r>
              <a:rPr lang="de-DE" sz="1500" b="0" i="0" dirty="0" err="1">
                <a:solidFill>
                  <a:srgbClr val="24292E"/>
                </a:solidFill>
                <a:effectLst/>
                <a:latin typeface="-apple-system"/>
              </a:rPr>
              <a:t>npm</a:t>
            </a:r>
            <a:r>
              <a:rPr lang="de-DE" sz="1500" b="0" i="0" dirty="0">
                <a:solidFill>
                  <a:srgbClr val="24292E"/>
                </a:solidFill>
                <a:effectLst/>
                <a:latin typeface="-apple-system"/>
              </a:rPr>
              <a:t> </a:t>
            </a:r>
            <a:r>
              <a:rPr lang="de-DE" sz="1500" b="0" i="0" dirty="0" err="1">
                <a:solidFill>
                  <a:srgbClr val="24292E"/>
                </a:solidFill>
                <a:effectLst/>
                <a:latin typeface="-apple-system"/>
              </a:rPr>
              <a:t>run</a:t>
            </a:r>
            <a:r>
              <a:rPr lang="de-DE" sz="1500" b="0" i="0" dirty="0">
                <a:solidFill>
                  <a:srgbClr val="24292E"/>
                </a:solidFill>
                <a:effectLst/>
                <a:latin typeface="-apple-system"/>
              </a:rPr>
              <a:t> </a:t>
            </a:r>
            <a:r>
              <a:rPr lang="de-DE" sz="1500" b="0" i="0" dirty="0" err="1">
                <a:solidFill>
                  <a:srgbClr val="24292E"/>
                </a:solidFill>
                <a:effectLst/>
                <a:latin typeface="-apple-system"/>
              </a:rPr>
              <a:t>build</a:t>
            </a:r>
            <a:r>
              <a:rPr lang="de-DE" sz="1500" b="0" i="0" dirty="0">
                <a:solidFill>
                  <a:srgbClr val="24292E"/>
                </a:solidFill>
                <a:effectLst/>
                <a:latin typeface="-apple-system"/>
              </a:rPr>
              <a:t>" funktioniert nicht, um eine Produktversion im </a:t>
            </a:r>
            <a:r>
              <a:rPr lang="de-DE" sz="1500" b="0" i="0" dirty="0" err="1">
                <a:solidFill>
                  <a:srgbClr val="24292E"/>
                </a:solidFill>
                <a:effectLst/>
                <a:latin typeface="-apple-system"/>
              </a:rPr>
              <a:t>dist</a:t>
            </a:r>
            <a:r>
              <a:rPr lang="de-DE" sz="1500" b="0" i="0" dirty="0">
                <a:solidFill>
                  <a:srgbClr val="24292E"/>
                </a:solidFill>
                <a:effectLst/>
                <a:latin typeface="-apple-system"/>
              </a:rPr>
              <a:t>-Verzeichnis zu erzeugen</a:t>
            </a:r>
          </a:p>
          <a:p>
            <a:pPr algn="l">
              <a:buFont typeface="Arial" panose="020B0604020202020204" pitchFamily="34" charset="0"/>
              <a:buChar char="•"/>
            </a:pPr>
            <a:r>
              <a:rPr lang="de-DE" sz="1500" b="0" i="0" dirty="0">
                <a:solidFill>
                  <a:srgbClr val="24292E"/>
                </a:solidFill>
                <a:effectLst/>
                <a:latin typeface="-apple-system"/>
              </a:rPr>
              <a:t> Fehlende </a:t>
            </a:r>
            <a:r>
              <a:rPr lang="de-DE" sz="1500" b="0" i="0" dirty="0" err="1">
                <a:solidFill>
                  <a:srgbClr val="24292E"/>
                </a:solidFill>
                <a:effectLst/>
                <a:latin typeface="-apple-system"/>
              </a:rPr>
              <a:t>Programmierskills</a:t>
            </a:r>
            <a:endParaRPr lang="de-DE" sz="1500" b="0" i="0" dirty="0">
              <a:solidFill>
                <a:srgbClr val="24292E"/>
              </a:solidFill>
              <a:effectLst/>
              <a:latin typeface="-apple-system"/>
            </a:endParaRPr>
          </a:p>
          <a:p>
            <a:pPr algn="l">
              <a:buFont typeface="Arial" panose="020B0604020202020204" pitchFamily="34" charset="0"/>
              <a:buChar char="•"/>
            </a:pPr>
            <a:r>
              <a:rPr lang="de-DE" sz="1500" b="0" i="0" dirty="0">
                <a:solidFill>
                  <a:srgbClr val="24292E"/>
                </a:solidFill>
                <a:effectLst/>
                <a:latin typeface="-apple-system"/>
              </a:rPr>
              <a:t> Wir bekommen es nicht hin, dass unser System Plattformunabhängig funktioniert</a:t>
            </a:r>
          </a:p>
          <a:p>
            <a:pPr algn="l">
              <a:buFont typeface="Arial" panose="020B0604020202020204" pitchFamily="34" charset="0"/>
              <a:buChar char="•"/>
            </a:pPr>
            <a:r>
              <a:rPr lang="de-DE" sz="1500" b="0" i="0" dirty="0">
                <a:solidFill>
                  <a:srgbClr val="24292E"/>
                </a:solidFill>
                <a:effectLst/>
                <a:latin typeface="-apple-system"/>
              </a:rPr>
              <a:t> Anforderungen werden falsch verstanden und somit falsch umgesetzt</a:t>
            </a:r>
          </a:p>
          <a:p>
            <a:pPr algn="l">
              <a:buFont typeface="Arial" panose="020B0604020202020204" pitchFamily="34" charset="0"/>
              <a:buChar char="•"/>
            </a:pPr>
            <a:r>
              <a:rPr lang="de-DE" sz="1500" b="0" i="0" dirty="0">
                <a:solidFill>
                  <a:srgbClr val="24292E"/>
                </a:solidFill>
                <a:effectLst/>
                <a:latin typeface="-apple-system"/>
              </a:rPr>
              <a:t> Häufiges ändern des Projekts/ an den Anforderungen</a:t>
            </a:r>
          </a:p>
          <a:p>
            <a:pPr algn="l">
              <a:buFont typeface="Arial" panose="020B0604020202020204" pitchFamily="34" charset="0"/>
              <a:buChar char="•"/>
            </a:pPr>
            <a:r>
              <a:rPr lang="de-DE" sz="1500" b="0" i="0" dirty="0">
                <a:solidFill>
                  <a:srgbClr val="24292E"/>
                </a:solidFill>
                <a:effectLst/>
                <a:latin typeface="-apple-system"/>
              </a:rPr>
              <a:t> Fehlende Kommunikation zwischen den Projektpartnern</a:t>
            </a:r>
          </a:p>
          <a:p>
            <a:pPr algn="l">
              <a:buFont typeface="Arial" panose="020B0604020202020204" pitchFamily="34" charset="0"/>
              <a:buChar char="•"/>
            </a:pPr>
            <a:r>
              <a:rPr lang="de-DE" sz="1500" b="0" i="0" dirty="0">
                <a:solidFill>
                  <a:srgbClr val="24292E"/>
                </a:solidFill>
                <a:effectLst/>
                <a:latin typeface="-apple-system"/>
              </a:rPr>
              <a:t> Unser Projekt hat zu hohe Ansprüche (Technische Ansprüche)</a:t>
            </a:r>
          </a:p>
          <a:p>
            <a:pPr algn="l">
              <a:buFont typeface="Arial" panose="020B0604020202020204" pitchFamily="34" charset="0"/>
              <a:buChar char="•"/>
            </a:pPr>
            <a:r>
              <a:rPr lang="de-DE" sz="1500" b="0" i="0" dirty="0">
                <a:solidFill>
                  <a:srgbClr val="24292E"/>
                </a:solidFill>
                <a:effectLst/>
                <a:latin typeface="-apple-system"/>
              </a:rPr>
              <a:t> Zu wenig Zeit für die Umsetzung/ Entwicklung des Projekts</a:t>
            </a:r>
          </a:p>
          <a:p>
            <a:pPr algn="l">
              <a:buFont typeface="Arial" panose="020B0604020202020204" pitchFamily="34" charset="0"/>
              <a:buChar char="•"/>
            </a:pPr>
            <a:r>
              <a:rPr lang="de-DE" sz="1500" b="0" i="0" dirty="0">
                <a:solidFill>
                  <a:srgbClr val="24292E"/>
                </a:solidFill>
                <a:effectLst/>
                <a:latin typeface="-apple-system"/>
              </a:rPr>
              <a:t> Falsches Planen für die weitere Entwicklung unseres Systems</a:t>
            </a:r>
          </a:p>
          <a:p>
            <a:pPr algn="l">
              <a:buFont typeface="Arial" panose="020B0604020202020204" pitchFamily="34" charset="0"/>
              <a:buChar char="•"/>
            </a:pPr>
            <a:r>
              <a:rPr lang="de-DE" sz="1500" b="0" i="0" dirty="0">
                <a:solidFill>
                  <a:srgbClr val="24292E"/>
                </a:solidFill>
                <a:effectLst/>
                <a:latin typeface="-apple-system"/>
              </a:rPr>
              <a:t> Es können nicht alle Anforderungen erfüllt werden</a:t>
            </a:r>
          </a:p>
        </p:txBody>
      </p:sp>
    </p:spTree>
    <p:extLst>
      <p:ext uri="{BB962C8B-B14F-4D97-AF65-F5344CB8AC3E}">
        <p14:creationId xmlns:p14="http://schemas.microsoft.com/office/powerpoint/2010/main" val="3724682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E5E26-5974-4752-AE9B-E64F61CFBE4A}"/>
              </a:ext>
            </a:extLst>
          </p:cNvPr>
          <p:cNvSpPr>
            <a:spLocks noGrp="1"/>
          </p:cNvSpPr>
          <p:nvPr>
            <p:ph type="ctrTitle"/>
          </p:nvPr>
        </p:nvSpPr>
        <p:spPr>
          <a:xfrm>
            <a:off x="1097280" y="758952"/>
            <a:ext cx="10058400" cy="3566160"/>
          </a:xfrm>
        </p:spPr>
        <p:txBody>
          <a:bodyPr anchor="b">
            <a:normAutofit/>
          </a:bodyPr>
          <a:lstStyle/>
          <a:p>
            <a:r>
              <a:rPr lang="de-DE" sz="4400" dirty="0"/>
              <a:t>Spezifikation des ersten technischen/ architekturellen Proof-</a:t>
            </a:r>
            <a:r>
              <a:rPr lang="de-DE" sz="4400" dirty="0" err="1"/>
              <a:t>of</a:t>
            </a:r>
            <a:r>
              <a:rPr lang="de-DE" sz="4400" dirty="0"/>
              <a:t>-Concept (</a:t>
            </a:r>
            <a:r>
              <a:rPr lang="de-DE" sz="4400" dirty="0" err="1"/>
              <a:t>PoC</a:t>
            </a:r>
            <a:r>
              <a:rPr lang="de-DE" sz="4400" dirty="0"/>
              <a:t>)</a:t>
            </a:r>
          </a:p>
        </p:txBody>
      </p:sp>
      <p:sp>
        <p:nvSpPr>
          <p:cNvPr id="9" name="Subtitle 2">
            <a:extLst>
              <a:ext uri="{FF2B5EF4-FFF2-40B4-BE49-F238E27FC236}">
                <a16:creationId xmlns:a16="http://schemas.microsoft.com/office/drawing/2014/main" id="{AC1E096A-D3FF-4F80-A844-73D135F39728}"/>
              </a:ext>
            </a:extLst>
          </p:cNvPr>
          <p:cNvSpPr>
            <a:spLocks noGrp="1"/>
          </p:cNvSpPr>
          <p:nvPr>
            <p:ph type="subTitle" idx="1"/>
          </p:nvPr>
        </p:nvSpPr>
        <p:spPr>
          <a:xfrm>
            <a:off x="1100051" y="4645152"/>
            <a:ext cx="10058400" cy="1143000"/>
          </a:xfrm>
        </p:spPr>
        <p:txBody>
          <a:bodyPr/>
          <a:lstStyle/>
          <a:p>
            <a:r>
              <a:rPr lang="en-US" dirty="0"/>
              <a:t>Alte- &amp; Neue </a:t>
            </a:r>
            <a:r>
              <a:rPr lang="en-US" dirty="0" err="1"/>
              <a:t>PoC´s</a:t>
            </a:r>
            <a:endParaRPr lang="en-US" dirty="0"/>
          </a:p>
        </p:txBody>
      </p:sp>
      <p:sp>
        <p:nvSpPr>
          <p:cNvPr id="4" name="Foliennummernplatzhalter 3">
            <a:extLst>
              <a:ext uri="{FF2B5EF4-FFF2-40B4-BE49-F238E27FC236}">
                <a16:creationId xmlns:a16="http://schemas.microsoft.com/office/drawing/2014/main" id="{A9FE9803-EA46-4ECC-A44C-BE3AD0870E8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spTree>
    <p:extLst>
      <p:ext uri="{BB962C8B-B14F-4D97-AF65-F5344CB8AC3E}">
        <p14:creationId xmlns:p14="http://schemas.microsoft.com/office/powerpoint/2010/main" val="319682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947434EC-2A2E-41D8-8CDE-79144BE8DAB6}"/>
              </a:ext>
            </a:extLst>
          </p:cNvPr>
          <p:cNvSpPr txBox="1"/>
          <p:nvPr/>
        </p:nvSpPr>
        <p:spPr>
          <a:xfrm>
            <a:off x="1097280" y="2162629"/>
            <a:ext cx="10145033" cy="3970318"/>
          </a:xfrm>
          <a:prstGeom prst="rect">
            <a:avLst/>
          </a:prstGeom>
          <a:noFill/>
        </p:spPr>
        <p:txBody>
          <a:bodyPr wrap="square" rtlCol="0">
            <a:spAutoFit/>
          </a:bodyPr>
          <a:lstStyle/>
          <a:p>
            <a:pPr marL="285750" indent="-285750">
              <a:buFont typeface="Arial" panose="020B0604020202020204" pitchFamily="34" charset="0"/>
              <a:buChar char="•"/>
            </a:pPr>
            <a:r>
              <a:rPr lang="de-DE" dirty="0">
                <a:latin typeface="-apple-system"/>
              </a:rPr>
              <a:t>POC1: Account erstellen</a:t>
            </a:r>
          </a:p>
          <a:p>
            <a:pPr marL="285750" indent="-285750">
              <a:buFont typeface="Arial" panose="020B0604020202020204" pitchFamily="34" charset="0"/>
              <a:buChar char="•"/>
            </a:pPr>
            <a:r>
              <a:rPr lang="de-DE" dirty="0">
                <a:latin typeface="-apple-system"/>
              </a:rPr>
              <a:t>POC2: Account bearbeiten/ löschen</a:t>
            </a:r>
          </a:p>
          <a:p>
            <a:pPr marL="285750" indent="-285750">
              <a:buFont typeface="Arial" panose="020B0604020202020204" pitchFamily="34" charset="0"/>
              <a:buChar char="•"/>
            </a:pPr>
            <a:r>
              <a:rPr lang="de-DE" dirty="0">
                <a:latin typeface="-apple-system"/>
              </a:rPr>
              <a:t>POC3: Anmelden</a:t>
            </a:r>
          </a:p>
          <a:p>
            <a:pPr marL="285750" indent="-285750">
              <a:buFont typeface="Arial" panose="020B0604020202020204" pitchFamily="34" charset="0"/>
              <a:buChar char="•"/>
            </a:pPr>
            <a:r>
              <a:rPr lang="de-DE" dirty="0">
                <a:latin typeface="-apple-system"/>
              </a:rPr>
              <a:t>POC4: Abmelden</a:t>
            </a:r>
          </a:p>
          <a:p>
            <a:pPr marL="285750" indent="-285750">
              <a:buFont typeface="Arial" panose="020B0604020202020204" pitchFamily="34" charset="0"/>
              <a:buChar char="•"/>
            </a:pPr>
            <a:r>
              <a:rPr lang="de-DE" dirty="0">
                <a:latin typeface="-apple-system"/>
              </a:rPr>
              <a:t>POC5: Pop-Up Benachrichtigungen zustimmen</a:t>
            </a:r>
          </a:p>
          <a:p>
            <a:pPr marL="285750" indent="-285750">
              <a:buFont typeface="Arial" panose="020B0604020202020204" pitchFamily="34" charset="0"/>
              <a:buChar char="•"/>
            </a:pPr>
            <a:r>
              <a:rPr lang="de-DE" dirty="0">
                <a:latin typeface="-apple-system"/>
              </a:rPr>
              <a:t>POC6: Pop-Up Benachrichtigungen ausstellen</a:t>
            </a:r>
          </a:p>
          <a:p>
            <a:pPr marL="285750" indent="-285750">
              <a:buFont typeface="Arial" panose="020B0604020202020204" pitchFamily="34" charset="0"/>
              <a:buChar char="•"/>
            </a:pPr>
            <a:r>
              <a:rPr lang="de-DE" dirty="0">
                <a:latin typeface="-apple-system"/>
              </a:rPr>
              <a:t>POC7: Erinnerungen Übungen/ Trinken</a:t>
            </a:r>
          </a:p>
          <a:p>
            <a:pPr marL="285750" indent="-285750">
              <a:buFont typeface="Arial" panose="020B0604020202020204" pitchFamily="34" charset="0"/>
              <a:buChar char="•"/>
            </a:pPr>
            <a:r>
              <a:rPr lang="de-DE" dirty="0">
                <a:latin typeface="-apple-system"/>
              </a:rPr>
              <a:t>POC8: Tägliche Befragung</a:t>
            </a:r>
          </a:p>
          <a:p>
            <a:pPr marL="285750" indent="-285750">
              <a:buFont typeface="Arial" panose="020B0604020202020204" pitchFamily="34" charset="0"/>
              <a:buChar char="•"/>
            </a:pPr>
            <a:r>
              <a:rPr lang="de-DE" dirty="0">
                <a:latin typeface="-apple-system"/>
              </a:rPr>
              <a:t>POC9: Umfrage</a:t>
            </a:r>
          </a:p>
          <a:p>
            <a:pPr marL="285750" indent="-285750">
              <a:buFont typeface="Arial" panose="020B0604020202020204" pitchFamily="34" charset="0"/>
              <a:buChar char="•"/>
            </a:pPr>
            <a:r>
              <a:rPr lang="de-DE" dirty="0">
                <a:latin typeface="-apple-system"/>
              </a:rPr>
              <a:t>POC10: Musik/ Hörbücher/ Übungen etc.</a:t>
            </a:r>
          </a:p>
          <a:p>
            <a:pPr marL="285750" indent="-285750">
              <a:buFont typeface="Arial" panose="020B0604020202020204" pitchFamily="34" charset="0"/>
              <a:buChar char="•"/>
            </a:pPr>
            <a:r>
              <a:rPr lang="de-DE" dirty="0">
                <a:latin typeface="-apple-system"/>
              </a:rPr>
              <a:t>POC11: Favoriten </a:t>
            </a:r>
          </a:p>
          <a:p>
            <a:pPr marL="285750" indent="-285750">
              <a:buFont typeface="Arial" panose="020B0604020202020204" pitchFamily="34" charset="0"/>
              <a:buChar char="•"/>
            </a:pPr>
            <a:r>
              <a:rPr lang="de-DE" dirty="0">
                <a:latin typeface="-apple-system"/>
              </a:rPr>
              <a:t>POC12: Auf Kontakte zugreifen</a:t>
            </a:r>
          </a:p>
          <a:p>
            <a:pPr marL="285750" indent="-285750">
              <a:buFont typeface="Arial" panose="020B0604020202020204" pitchFamily="34" charset="0"/>
              <a:buChar char="•"/>
            </a:pPr>
            <a:r>
              <a:rPr lang="de-DE" dirty="0">
                <a:latin typeface="-apple-system"/>
              </a:rPr>
              <a:t>POC13: Auswertungen</a:t>
            </a:r>
          </a:p>
          <a:p>
            <a:pPr marL="285750" indent="-285750">
              <a:buFont typeface="Arial" panose="020B0604020202020204" pitchFamily="34" charset="0"/>
              <a:buChar char="•"/>
            </a:pPr>
            <a:r>
              <a:rPr lang="de-DE" dirty="0">
                <a:latin typeface="-apple-system"/>
              </a:rPr>
              <a:t>POC14: Anzahl der Liter</a:t>
            </a:r>
          </a:p>
        </p:txBody>
      </p:sp>
      <p:sp>
        <p:nvSpPr>
          <p:cNvPr id="5" name="Foliennummernplatzhalter 4">
            <a:extLst>
              <a:ext uri="{FF2B5EF4-FFF2-40B4-BE49-F238E27FC236}">
                <a16:creationId xmlns:a16="http://schemas.microsoft.com/office/drawing/2014/main" id="{A95ECE89-EFAB-428D-814A-AE180F6E1B73}"/>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sp>
        <p:nvSpPr>
          <p:cNvPr id="6" name="Titel 1">
            <a:extLst>
              <a:ext uri="{FF2B5EF4-FFF2-40B4-BE49-F238E27FC236}">
                <a16:creationId xmlns:a16="http://schemas.microsoft.com/office/drawing/2014/main" id="{4D7E7D05-4B16-4AB2-96B5-BA44D9330042}"/>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dirty="0"/>
              <a:t>Alte </a:t>
            </a:r>
            <a:r>
              <a:rPr lang="de-DE" dirty="0" err="1"/>
              <a:t>PoCs</a:t>
            </a:r>
            <a:endParaRPr lang="de-DE" dirty="0"/>
          </a:p>
        </p:txBody>
      </p:sp>
    </p:spTree>
    <p:extLst>
      <p:ext uri="{BB962C8B-B14F-4D97-AF65-F5344CB8AC3E}">
        <p14:creationId xmlns:p14="http://schemas.microsoft.com/office/powerpoint/2010/main" val="931734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372E3EAB-E93C-4356-B260-8E936EB89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030623"/>
            <a:ext cx="6020459" cy="161919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BFDAEE04-B1A6-4434-8CBD-D31F912CB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3029923"/>
            <a:ext cx="6096000" cy="1975598"/>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10E86681-E48A-4E18-B68A-578E7EC9B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9" y="3029923"/>
            <a:ext cx="6020459" cy="2000702"/>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1A0EC70C-6340-4F35-88F8-55FEB2397B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7998" y="3029923"/>
            <a:ext cx="4483769" cy="1559978"/>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CB80FE7D-F171-4BAE-ADEB-AF7C501C5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3674" y="3059882"/>
            <a:ext cx="6024784" cy="2000701"/>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F5E25703-7CCE-41E1-91FB-466D552F84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3673" y="3062854"/>
            <a:ext cx="5931190" cy="1942667"/>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85EEA5E5-BC0B-4FC2-AEA7-4A8E6A8EB3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3673" y="3067579"/>
            <a:ext cx="5953796" cy="1975598"/>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3B6B9CF-F164-4540-831A-B50DB949A9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3672" y="3072432"/>
            <a:ext cx="6447787" cy="2000703"/>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1F3401AF-61F3-424F-B137-7C9355633A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43672" y="3114243"/>
            <a:ext cx="6556756" cy="2000701"/>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B97D5ECB-356A-48BF-B5CE-52F0FD65F6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3671" y="3114243"/>
            <a:ext cx="6552450" cy="21707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B9956C2-9D54-43D4-84C2-0206EA5C61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7997" y="3114243"/>
            <a:ext cx="6991604" cy="172417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D7EC003B-C023-4FD7-BC0D-FF68A4EF94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2761" y="3100588"/>
            <a:ext cx="6443463" cy="1810204"/>
          </a:xfrm>
          <a:prstGeom prst="rect">
            <a:avLst/>
          </a:prstGeom>
        </p:spPr>
      </p:pic>
      <p:pic>
        <p:nvPicPr>
          <p:cNvPr id="16" name="Grafik 15" descr="Ein Bild, das Text enthält.&#10;&#10;Automatisch generierte Beschreibung">
            <a:extLst>
              <a:ext uri="{FF2B5EF4-FFF2-40B4-BE49-F238E27FC236}">
                <a16:creationId xmlns:a16="http://schemas.microsoft.com/office/drawing/2014/main" id="{5356C877-E6B2-4C85-A39C-972A0FB60A3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78454" y="3118928"/>
            <a:ext cx="6248426" cy="1886317"/>
          </a:xfrm>
          <a:prstGeom prst="rect">
            <a:avLst/>
          </a:prstGeom>
        </p:spPr>
      </p:pic>
      <p:pic>
        <p:nvPicPr>
          <p:cNvPr id="18" name="Grafik 17" descr="Ein Bild, das Text enthält.&#10;&#10;Automatisch generierte Beschreibung">
            <a:extLst>
              <a:ext uri="{FF2B5EF4-FFF2-40B4-BE49-F238E27FC236}">
                <a16:creationId xmlns:a16="http://schemas.microsoft.com/office/drawing/2014/main" id="{C7334D11-BEDF-4938-98FA-8C1465B49B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00545" y="3102714"/>
            <a:ext cx="6230462" cy="1905654"/>
          </a:xfrm>
          <a:prstGeom prst="rect">
            <a:avLst/>
          </a:prstGeom>
        </p:spPr>
      </p:pic>
      <p:sp>
        <p:nvSpPr>
          <p:cNvPr id="2" name="Foliennummernplatzhalter 1">
            <a:extLst>
              <a:ext uri="{FF2B5EF4-FFF2-40B4-BE49-F238E27FC236}">
                <a16:creationId xmlns:a16="http://schemas.microsoft.com/office/drawing/2014/main" id="{E6E3599B-84E7-487E-9B14-A931D221A3AA}"/>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sp>
        <p:nvSpPr>
          <p:cNvPr id="20" name="Titel 19">
            <a:extLst>
              <a:ext uri="{FF2B5EF4-FFF2-40B4-BE49-F238E27FC236}">
                <a16:creationId xmlns:a16="http://schemas.microsoft.com/office/drawing/2014/main" id="{F4D6F539-5B01-4A44-A619-E1ABAE3C4814}"/>
              </a:ext>
            </a:extLst>
          </p:cNvPr>
          <p:cNvSpPr>
            <a:spLocks noGrp="1"/>
          </p:cNvSpPr>
          <p:nvPr>
            <p:ph type="title"/>
          </p:nvPr>
        </p:nvSpPr>
        <p:spPr/>
        <p:txBody>
          <a:bodyPr/>
          <a:lstStyle/>
          <a:p>
            <a:r>
              <a:rPr lang="de-DE" dirty="0"/>
              <a:t>Alte </a:t>
            </a:r>
            <a:r>
              <a:rPr lang="de-DE" dirty="0" err="1"/>
              <a:t>PoCs</a:t>
            </a:r>
            <a:endParaRPr lang="de-DE" dirty="0"/>
          </a:p>
        </p:txBody>
      </p:sp>
    </p:spTree>
    <p:extLst>
      <p:ext uri="{BB962C8B-B14F-4D97-AF65-F5344CB8AC3E}">
        <p14:creationId xmlns:p14="http://schemas.microsoft.com/office/powerpoint/2010/main" val="406559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4"/>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16"/>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1032</Words>
  <Application>Microsoft Office PowerPoint</Application>
  <PresentationFormat>Breitbild</PresentationFormat>
  <Paragraphs>149</Paragraphs>
  <Slides>15</Slides>
  <Notes>9</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15</vt:i4>
      </vt:variant>
    </vt:vector>
  </HeadingPairs>
  <TitlesOfParts>
    <vt:vector size="21" baseType="lpstr">
      <vt:lpstr>-apple-system</vt:lpstr>
      <vt:lpstr>Arial</vt:lpstr>
      <vt:lpstr>Bookman Old Style</vt:lpstr>
      <vt:lpstr>Calibri</vt:lpstr>
      <vt:lpstr>Franklin Gothic Book</vt:lpstr>
      <vt:lpstr>1_RetrospectVTI</vt:lpstr>
      <vt:lpstr>Life‘s Good</vt:lpstr>
      <vt:lpstr>,,Ohne Risikomanagement besteht die Gefahr, dass Projekte völlig aus dem Ruder laufen, jedes Budget sprengen, zu spät fertig werden oder sich ganz im Sand verlaufen.“</vt:lpstr>
      <vt:lpstr>Inhalt</vt:lpstr>
      <vt:lpstr>Risiken</vt:lpstr>
      <vt:lpstr>Alte Risiken</vt:lpstr>
      <vt:lpstr>Neue weitere Risiken</vt:lpstr>
      <vt:lpstr>Spezifikation des ersten technischen/ architekturellen Proof-of-Concept (PoC)</vt:lpstr>
      <vt:lpstr>PowerPoint-Präsentation</vt:lpstr>
      <vt:lpstr>Alte PoCs</vt:lpstr>
      <vt:lpstr>Neue weitere PoCs</vt:lpstr>
      <vt:lpstr>Neue PoCs</vt:lpstr>
      <vt:lpstr>Coding</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Kimberly Maria Plackenhohn (kplacken)</cp:lastModifiedBy>
  <cp:revision>11</cp:revision>
  <dcterms:created xsi:type="dcterms:W3CDTF">2020-12-13T16:22:20Z</dcterms:created>
  <dcterms:modified xsi:type="dcterms:W3CDTF">2020-12-13T19:10:58Z</dcterms:modified>
</cp:coreProperties>
</file>